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270" r:id="rId5"/>
    <p:sldId id="259" r:id="rId6"/>
    <p:sldId id="256" r:id="rId7"/>
    <p:sldId id="257" r:id="rId8"/>
    <p:sldId id="271" r:id="rId9"/>
    <p:sldId id="2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CF983-3BEF-49E5-8566-F936B8F2368E}" type="doc">
      <dgm:prSet loTypeId="urn:microsoft.com/office/officeart/2008/layout/AlternatingPictureBlocks" loCatId="picture" qsTypeId="urn:microsoft.com/office/officeart/2005/8/quickstyle/3d4" qsCatId="3D" csTypeId="urn:microsoft.com/office/officeart/2005/8/colors/accent1_2" csCatId="accent1" phldr="1"/>
      <dgm:spPr/>
      <dgm:t>
        <a:bodyPr/>
        <a:lstStyle/>
        <a:p>
          <a:endParaRPr lang="en-IN"/>
        </a:p>
      </dgm:t>
    </dgm:pt>
    <dgm:pt modelId="{DBC4145C-7CC5-42BE-A6AC-37604EFD11C2}">
      <dgm:prSet phldrT="[Text]"/>
      <dgm:spPr/>
      <dgm:t>
        <a:bodyPr/>
        <a:lstStyle/>
        <a:p>
          <a:r>
            <a:rPr lang="en-IN" b="0" i="0" dirty="0"/>
            <a:t> </a:t>
          </a:r>
          <a:r>
            <a:rPr lang="en-US" b="0" i="0" dirty="0"/>
            <a:t>This involves cleaning and preparing text data for analysis. It typically includes tasks like removing punctuation, converting text to lowercase, and handling special characters.</a:t>
          </a:r>
          <a:endParaRPr lang="en-IN" dirty="0"/>
        </a:p>
      </dgm:t>
    </dgm:pt>
    <dgm:pt modelId="{1C52B371-1612-4F75-A094-03A28AE546B7}" type="parTrans" cxnId="{DDF9C45F-0EE3-404D-BF81-5B43B9AA28C8}">
      <dgm:prSet/>
      <dgm:spPr/>
      <dgm:t>
        <a:bodyPr/>
        <a:lstStyle/>
        <a:p>
          <a:endParaRPr lang="en-IN"/>
        </a:p>
      </dgm:t>
    </dgm:pt>
    <dgm:pt modelId="{56E262D5-4A3D-45A1-96C8-646014628B70}" type="sibTrans" cxnId="{DDF9C45F-0EE3-404D-BF81-5B43B9AA28C8}">
      <dgm:prSet/>
      <dgm:spPr/>
      <dgm:t>
        <a:bodyPr/>
        <a:lstStyle/>
        <a:p>
          <a:endParaRPr lang="en-IN"/>
        </a:p>
      </dgm:t>
    </dgm:pt>
    <dgm:pt modelId="{AB366344-15D4-44A3-B4C8-E073DBF5F33D}">
      <dgm:prSet phldrT="[Text]"/>
      <dgm:spPr/>
      <dgm:t>
        <a:bodyPr/>
        <a:lstStyle/>
        <a:p>
          <a:pPr>
            <a:buFont typeface="+mj-lt"/>
            <a:buAutoNum type="arabicPeriod"/>
          </a:pPr>
          <a:r>
            <a:rPr lang="en-US" b="0" i="0" dirty="0"/>
            <a:t>Tokenization is the process of splitting text into smaller units called tokens. These tokens can be words, phrases, or other meaningful elements. For example, tokenizing the sentence "Hello, how are you?" would result in tokens like "Hello", ",", "how", "are", "you", and "?".</a:t>
          </a:r>
          <a:endParaRPr lang="en-IN" dirty="0"/>
        </a:p>
      </dgm:t>
    </dgm:pt>
    <dgm:pt modelId="{92061835-DEB7-42E9-8540-0DD65D2A908B}" type="parTrans" cxnId="{0930FD8A-7B81-4442-B077-523625E2D792}">
      <dgm:prSet/>
      <dgm:spPr/>
      <dgm:t>
        <a:bodyPr/>
        <a:lstStyle/>
        <a:p>
          <a:endParaRPr lang="en-IN"/>
        </a:p>
      </dgm:t>
    </dgm:pt>
    <dgm:pt modelId="{DBD252AE-3AE5-4768-B1BF-641AF6819328}" type="sibTrans" cxnId="{0930FD8A-7B81-4442-B077-523625E2D792}">
      <dgm:prSet/>
      <dgm:spPr/>
      <dgm:t>
        <a:bodyPr/>
        <a:lstStyle/>
        <a:p>
          <a:endParaRPr lang="en-IN"/>
        </a:p>
      </dgm:t>
    </dgm:pt>
    <dgm:pt modelId="{AFF4355B-817E-4E2B-A902-85268C28A6BA}">
      <dgm:prSet phldrT="[Text]"/>
      <dgm:spPr/>
      <dgm:t>
        <a:bodyPr/>
        <a:lstStyle/>
        <a:p>
          <a:r>
            <a:rPr lang="en-US" b="0" i="0" dirty="0"/>
            <a:t>Stop words are common words that are often removed during text analysis because they typically don't carry significant meaning. Examples of stop words include "the", "is", "and", "in", etc.</a:t>
          </a:r>
        </a:p>
      </dgm:t>
    </dgm:pt>
    <dgm:pt modelId="{7B0EDC54-31C2-4629-BC51-C8845F951B93}" type="parTrans" cxnId="{0F97F4C4-483F-47A0-8E64-38AB41E2236B}">
      <dgm:prSet/>
      <dgm:spPr/>
      <dgm:t>
        <a:bodyPr/>
        <a:lstStyle/>
        <a:p>
          <a:endParaRPr lang="en-IN"/>
        </a:p>
      </dgm:t>
    </dgm:pt>
    <dgm:pt modelId="{CF433F2E-0766-4E7F-9E70-AE10BBCCEE05}" type="sibTrans" cxnId="{0F97F4C4-483F-47A0-8E64-38AB41E2236B}">
      <dgm:prSet/>
      <dgm:spPr/>
      <dgm:t>
        <a:bodyPr/>
        <a:lstStyle/>
        <a:p>
          <a:endParaRPr lang="en-IN"/>
        </a:p>
      </dgm:t>
    </dgm:pt>
    <dgm:pt modelId="{A2A1C49D-32CB-4F3B-9FFE-BCD342A6C910}">
      <dgm:prSet/>
      <dgm:spPr/>
      <dgm:t>
        <a:bodyPr/>
        <a:lstStyle/>
        <a:p>
          <a:r>
            <a:rPr lang="en-US" b="0" i="0" dirty="0"/>
            <a:t>A word cloud is a visual representation of text data, where the size of each word in the cloud corresponds to its frequency or importance in the text.</a:t>
          </a:r>
          <a:endParaRPr lang="en-US" dirty="0"/>
        </a:p>
      </dgm:t>
    </dgm:pt>
    <dgm:pt modelId="{6F22391C-1420-4724-8303-52305D7377BE}" type="parTrans" cxnId="{3FC8B244-2816-4C28-B6AF-386BCA64667B}">
      <dgm:prSet/>
      <dgm:spPr/>
      <dgm:t>
        <a:bodyPr/>
        <a:lstStyle/>
        <a:p>
          <a:endParaRPr lang="en-IN"/>
        </a:p>
      </dgm:t>
    </dgm:pt>
    <dgm:pt modelId="{89C4C4B8-3733-45C0-B4E6-07B5A8CA42F6}" type="sibTrans" cxnId="{3FC8B244-2816-4C28-B6AF-386BCA64667B}">
      <dgm:prSet/>
      <dgm:spPr/>
      <dgm:t>
        <a:bodyPr/>
        <a:lstStyle/>
        <a:p>
          <a:endParaRPr lang="en-IN"/>
        </a:p>
      </dgm:t>
    </dgm:pt>
    <dgm:pt modelId="{E0FF8CF8-258D-4D26-AEB0-41D2AF1ECCBC}" type="pres">
      <dgm:prSet presAssocID="{5BFCF983-3BEF-49E5-8566-F936B8F2368E}" presName="linearFlow" presStyleCnt="0">
        <dgm:presLayoutVars>
          <dgm:dir/>
          <dgm:resizeHandles val="exact"/>
        </dgm:presLayoutVars>
      </dgm:prSet>
      <dgm:spPr/>
    </dgm:pt>
    <dgm:pt modelId="{2F1029FB-C9A1-49AA-A632-C0FE73EFDD28}" type="pres">
      <dgm:prSet presAssocID="{DBC4145C-7CC5-42BE-A6AC-37604EFD11C2}" presName="comp" presStyleCnt="0"/>
      <dgm:spPr/>
    </dgm:pt>
    <dgm:pt modelId="{FCFDBC15-9CCA-499E-AF78-5BC679605DE4}" type="pres">
      <dgm:prSet presAssocID="{DBC4145C-7CC5-42BE-A6AC-37604EFD11C2}" presName="rect2" presStyleLbl="node1" presStyleIdx="0" presStyleCnt="4" custLinFactNeighborX="525" custLinFactNeighborY="3352">
        <dgm:presLayoutVars>
          <dgm:bulletEnabled val="1"/>
        </dgm:presLayoutVars>
      </dgm:prSet>
      <dgm:spPr/>
    </dgm:pt>
    <dgm:pt modelId="{6B16CFEE-AA42-4670-A49F-0ACEAD80F309}" type="pres">
      <dgm:prSet presAssocID="{DBC4145C-7CC5-42BE-A6AC-37604EFD11C2}" presName="rect1" presStyleLbl="ln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dgm:spPr>
    </dgm:pt>
    <dgm:pt modelId="{84EE79DD-18FE-451D-ADCE-F080C14A3B0C}" type="pres">
      <dgm:prSet presAssocID="{56E262D5-4A3D-45A1-96C8-646014628B70}" presName="sibTrans" presStyleCnt="0"/>
      <dgm:spPr/>
    </dgm:pt>
    <dgm:pt modelId="{4033A6B6-E193-4864-862D-4BC51E5925D8}" type="pres">
      <dgm:prSet presAssocID="{AB366344-15D4-44A3-B4C8-E073DBF5F33D}" presName="comp" presStyleCnt="0"/>
      <dgm:spPr/>
    </dgm:pt>
    <dgm:pt modelId="{73797815-6285-4D2A-AA9D-B5E418988E70}" type="pres">
      <dgm:prSet presAssocID="{AB366344-15D4-44A3-B4C8-E073DBF5F33D}" presName="rect2" presStyleLbl="node1" presStyleIdx="1" presStyleCnt="4">
        <dgm:presLayoutVars>
          <dgm:bulletEnabled val="1"/>
        </dgm:presLayoutVars>
      </dgm:prSet>
      <dgm:spPr/>
    </dgm:pt>
    <dgm:pt modelId="{B67376C8-22C3-49F8-8AB8-554F7EDBAD4B}" type="pres">
      <dgm:prSet presAssocID="{AB366344-15D4-44A3-B4C8-E073DBF5F33D}" presName="rect1" presStyleLbl="lnNode1" presStyleIdx="1" presStyleCnt="4"/>
      <dgm:spPr>
        <a:blipFill>
          <a:blip xmlns:r="http://schemas.openxmlformats.org/officeDocument/2006/relationships" r:embed="rId2"/>
          <a:srcRect/>
          <a:stretch>
            <a:fillRect l="-1000" r="-1000"/>
          </a:stretch>
        </a:blipFill>
      </dgm:spPr>
    </dgm:pt>
    <dgm:pt modelId="{EBE2BE42-4BBC-4240-A4C1-8B9D7A3ADBB5}" type="pres">
      <dgm:prSet presAssocID="{DBD252AE-3AE5-4768-B1BF-641AF6819328}" presName="sibTrans" presStyleCnt="0"/>
      <dgm:spPr/>
    </dgm:pt>
    <dgm:pt modelId="{F6EEA6AA-EF56-4D19-B1F8-863039F0218C}" type="pres">
      <dgm:prSet presAssocID="{AFF4355B-817E-4E2B-A902-85268C28A6BA}" presName="comp" presStyleCnt="0"/>
      <dgm:spPr/>
    </dgm:pt>
    <dgm:pt modelId="{B68619C6-DEFA-4DDA-BD9C-3434C6B13716}" type="pres">
      <dgm:prSet presAssocID="{AFF4355B-817E-4E2B-A902-85268C28A6BA}" presName="rect2" presStyleLbl="node1" presStyleIdx="2" presStyleCnt="4">
        <dgm:presLayoutVars>
          <dgm:bulletEnabled val="1"/>
        </dgm:presLayoutVars>
      </dgm:prSet>
      <dgm:spPr/>
    </dgm:pt>
    <dgm:pt modelId="{D8C22F1B-E9E2-4132-8392-A5CDB2968CCF}" type="pres">
      <dgm:prSet presAssocID="{AFF4355B-817E-4E2B-A902-85268C28A6BA}" presName="rect1" presStyleLbl="lnNode1" presStyleIdx="2" presStyleCnt="4" custLinFactNeighborX="1833"/>
      <dgm:spPr>
        <a:blipFill>
          <a:blip xmlns:r="http://schemas.openxmlformats.org/officeDocument/2006/relationships" r:embed="rId3"/>
          <a:srcRect/>
          <a:stretch>
            <a:fillRect l="-5000" r="-5000"/>
          </a:stretch>
        </a:blipFill>
      </dgm:spPr>
    </dgm:pt>
    <dgm:pt modelId="{F74D37DC-A961-4FCE-BD7B-82785ACA5EFE}" type="pres">
      <dgm:prSet presAssocID="{CF433F2E-0766-4E7F-9E70-AE10BBCCEE05}" presName="sibTrans" presStyleCnt="0"/>
      <dgm:spPr/>
    </dgm:pt>
    <dgm:pt modelId="{C9992CCD-C5CE-4CE7-9994-019B3D27F7A2}" type="pres">
      <dgm:prSet presAssocID="{A2A1C49D-32CB-4F3B-9FFE-BCD342A6C910}" presName="comp" presStyleCnt="0"/>
      <dgm:spPr/>
    </dgm:pt>
    <dgm:pt modelId="{690B159F-0468-4427-88FB-249E87833E78}" type="pres">
      <dgm:prSet presAssocID="{A2A1C49D-32CB-4F3B-9FFE-BCD342A6C910}" presName="rect2" presStyleLbl="node1" presStyleIdx="3" presStyleCnt="4">
        <dgm:presLayoutVars>
          <dgm:bulletEnabled val="1"/>
        </dgm:presLayoutVars>
      </dgm:prSet>
      <dgm:spPr/>
    </dgm:pt>
    <dgm:pt modelId="{58B23361-10B5-4823-9592-62EE07ADDE22}" type="pres">
      <dgm:prSet presAssocID="{A2A1C49D-32CB-4F3B-9FFE-BCD342A6C910}" presName="rect1" presStyleLbl="lnNode1" presStyleIdx="3" presStyleCnt="4"/>
      <dgm:spPr>
        <a:blipFill>
          <a:blip xmlns:r="http://schemas.openxmlformats.org/officeDocument/2006/relationships" r:embed="rId4"/>
          <a:srcRect/>
          <a:stretch>
            <a:fillRect l="-17000" r="-17000"/>
          </a:stretch>
        </a:blipFill>
      </dgm:spPr>
    </dgm:pt>
  </dgm:ptLst>
  <dgm:cxnLst>
    <dgm:cxn modelId="{C1661E0A-DE91-4D33-A384-4E5454F9245B}" type="presOf" srcId="{AFF4355B-817E-4E2B-A902-85268C28A6BA}" destId="{B68619C6-DEFA-4DDA-BD9C-3434C6B13716}" srcOrd="0" destOrd="0" presId="urn:microsoft.com/office/officeart/2008/layout/AlternatingPictureBlocks"/>
    <dgm:cxn modelId="{DDF9C45F-0EE3-404D-BF81-5B43B9AA28C8}" srcId="{5BFCF983-3BEF-49E5-8566-F936B8F2368E}" destId="{DBC4145C-7CC5-42BE-A6AC-37604EFD11C2}" srcOrd="0" destOrd="0" parTransId="{1C52B371-1612-4F75-A094-03A28AE546B7}" sibTransId="{56E262D5-4A3D-45A1-96C8-646014628B70}"/>
    <dgm:cxn modelId="{3FC8B244-2816-4C28-B6AF-386BCA64667B}" srcId="{5BFCF983-3BEF-49E5-8566-F936B8F2368E}" destId="{A2A1C49D-32CB-4F3B-9FFE-BCD342A6C910}" srcOrd="3" destOrd="0" parTransId="{6F22391C-1420-4724-8303-52305D7377BE}" sibTransId="{89C4C4B8-3733-45C0-B4E6-07B5A8CA42F6}"/>
    <dgm:cxn modelId="{6173C746-C7CD-4954-9329-722AFBE09B80}" type="presOf" srcId="{DBC4145C-7CC5-42BE-A6AC-37604EFD11C2}" destId="{FCFDBC15-9CCA-499E-AF78-5BC679605DE4}" srcOrd="0" destOrd="0" presId="urn:microsoft.com/office/officeart/2008/layout/AlternatingPictureBlocks"/>
    <dgm:cxn modelId="{A767176D-2549-4434-86CA-FBA93E1101C4}" type="presOf" srcId="{5BFCF983-3BEF-49E5-8566-F936B8F2368E}" destId="{E0FF8CF8-258D-4D26-AEB0-41D2AF1ECCBC}" srcOrd="0" destOrd="0" presId="urn:microsoft.com/office/officeart/2008/layout/AlternatingPictureBlocks"/>
    <dgm:cxn modelId="{0930FD8A-7B81-4442-B077-523625E2D792}" srcId="{5BFCF983-3BEF-49E5-8566-F936B8F2368E}" destId="{AB366344-15D4-44A3-B4C8-E073DBF5F33D}" srcOrd="1" destOrd="0" parTransId="{92061835-DEB7-42E9-8540-0DD65D2A908B}" sibTransId="{DBD252AE-3AE5-4768-B1BF-641AF6819328}"/>
    <dgm:cxn modelId="{C07157B9-A256-47FA-9013-7685F32B51E2}" type="presOf" srcId="{AB366344-15D4-44A3-B4C8-E073DBF5F33D}" destId="{73797815-6285-4D2A-AA9D-B5E418988E70}" srcOrd="0" destOrd="0" presId="urn:microsoft.com/office/officeart/2008/layout/AlternatingPictureBlocks"/>
    <dgm:cxn modelId="{0F97F4C4-483F-47A0-8E64-38AB41E2236B}" srcId="{5BFCF983-3BEF-49E5-8566-F936B8F2368E}" destId="{AFF4355B-817E-4E2B-A902-85268C28A6BA}" srcOrd="2" destOrd="0" parTransId="{7B0EDC54-31C2-4629-BC51-C8845F951B93}" sibTransId="{CF433F2E-0766-4E7F-9E70-AE10BBCCEE05}"/>
    <dgm:cxn modelId="{3281F8CC-8C85-4E89-A3E5-80866A0C46B7}" type="presOf" srcId="{A2A1C49D-32CB-4F3B-9FFE-BCD342A6C910}" destId="{690B159F-0468-4427-88FB-249E87833E78}" srcOrd="0" destOrd="0" presId="urn:microsoft.com/office/officeart/2008/layout/AlternatingPictureBlocks"/>
    <dgm:cxn modelId="{D687F13B-F8A1-4201-8C6B-EDCFB1B23DCC}" type="presParOf" srcId="{E0FF8CF8-258D-4D26-AEB0-41D2AF1ECCBC}" destId="{2F1029FB-C9A1-49AA-A632-C0FE73EFDD28}" srcOrd="0" destOrd="0" presId="urn:microsoft.com/office/officeart/2008/layout/AlternatingPictureBlocks"/>
    <dgm:cxn modelId="{E8C6BE40-9BB5-423F-92AA-86E64E928476}" type="presParOf" srcId="{2F1029FB-C9A1-49AA-A632-C0FE73EFDD28}" destId="{FCFDBC15-9CCA-499E-AF78-5BC679605DE4}" srcOrd="0" destOrd="0" presId="urn:microsoft.com/office/officeart/2008/layout/AlternatingPictureBlocks"/>
    <dgm:cxn modelId="{EDD1E257-A91B-4CEB-9C2A-571CC1BC7044}" type="presParOf" srcId="{2F1029FB-C9A1-49AA-A632-C0FE73EFDD28}" destId="{6B16CFEE-AA42-4670-A49F-0ACEAD80F309}" srcOrd="1" destOrd="0" presId="urn:microsoft.com/office/officeart/2008/layout/AlternatingPictureBlocks"/>
    <dgm:cxn modelId="{9AC93BBF-5999-43AF-BDE4-A84156BCD1D8}" type="presParOf" srcId="{E0FF8CF8-258D-4D26-AEB0-41D2AF1ECCBC}" destId="{84EE79DD-18FE-451D-ADCE-F080C14A3B0C}" srcOrd="1" destOrd="0" presId="urn:microsoft.com/office/officeart/2008/layout/AlternatingPictureBlocks"/>
    <dgm:cxn modelId="{A05AAE13-3A4E-46B0-A7D1-C56D0D346D27}" type="presParOf" srcId="{E0FF8CF8-258D-4D26-AEB0-41D2AF1ECCBC}" destId="{4033A6B6-E193-4864-862D-4BC51E5925D8}" srcOrd="2" destOrd="0" presId="urn:microsoft.com/office/officeart/2008/layout/AlternatingPictureBlocks"/>
    <dgm:cxn modelId="{875B2B91-EE75-42A9-A3E9-ACB568E2DD8D}" type="presParOf" srcId="{4033A6B6-E193-4864-862D-4BC51E5925D8}" destId="{73797815-6285-4D2A-AA9D-B5E418988E70}" srcOrd="0" destOrd="0" presId="urn:microsoft.com/office/officeart/2008/layout/AlternatingPictureBlocks"/>
    <dgm:cxn modelId="{D5CBB491-3F7E-4B2B-ACDC-6F85C92267DA}" type="presParOf" srcId="{4033A6B6-E193-4864-862D-4BC51E5925D8}" destId="{B67376C8-22C3-49F8-8AB8-554F7EDBAD4B}" srcOrd="1" destOrd="0" presId="urn:microsoft.com/office/officeart/2008/layout/AlternatingPictureBlocks"/>
    <dgm:cxn modelId="{270F7753-15FA-4D30-B145-2655587D18DE}" type="presParOf" srcId="{E0FF8CF8-258D-4D26-AEB0-41D2AF1ECCBC}" destId="{EBE2BE42-4BBC-4240-A4C1-8B9D7A3ADBB5}" srcOrd="3" destOrd="0" presId="urn:microsoft.com/office/officeart/2008/layout/AlternatingPictureBlocks"/>
    <dgm:cxn modelId="{2152C3A7-9E1C-4160-AA01-D06954242BF5}" type="presParOf" srcId="{E0FF8CF8-258D-4D26-AEB0-41D2AF1ECCBC}" destId="{F6EEA6AA-EF56-4D19-B1F8-863039F0218C}" srcOrd="4" destOrd="0" presId="urn:microsoft.com/office/officeart/2008/layout/AlternatingPictureBlocks"/>
    <dgm:cxn modelId="{9A65E0CD-F203-4641-A3AC-D820DEA15B39}" type="presParOf" srcId="{F6EEA6AA-EF56-4D19-B1F8-863039F0218C}" destId="{B68619C6-DEFA-4DDA-BD9C-3434C6B13716}" srcOrd="0" destOrd="0" presId="urn:microsoft.com/office/officeart/2008/layout/AlternatingPictureBlocks"/>
    <dgm:cxn modelId="{F915B465-5AC2-4766-A4AC-FCE56722E7A0}" type="presParOf" srcId="{F6EEA6AA-EF56-4D19-B1F8-863039F0218C}" destId="{D8C22F1B-E9E2-4132-8392-A5CDB2968CCF}" srcOrd="1" destOrd="0" presId="urn:microsoft.com/office/officeart/2008/layout/AlternatingPictureBlocks"/>
    <dgm:cxn modelId="{F049A71B-2D53-4F44-893F-6B2DC927166D}" type="presParOf" srcId="{E0FF8CF8-258D-4D26-AEB0-41D2AF1ECCBC}" destId="{F74D37DC-A961-4FCE-BD7B-82785ACA5EFE}" srcOrd="5" destOrd="0" presId="urn:microsoft.com/office/officeart/2008/layout/AlternatingPictureBlocks"/>
    <dgm:cxn modelId="{E08C3491-1706-4D6B-B370-B2B90449EC4B}" type="presParOf" srcId="{E0FF8CF8-258D-4D26-AEB0-41D2AF1ECCBC}" destId="{C9992CCD-C5CE-4CE7-9994-019B3D27F7A2}" srcOrd="6" destOrd="0" presId="urn:microsoft.com/office/officeart/2008/layout/AlternatingPictureBlocks"/>
    <dgm:cxn modelId="{AD8CCD27-FD1E-4354-B39B-91DF731552C3}" type="presParOf" srcId="{C9992CCD-C5CE-4CE7-9994-019B3D27F7A2}" destId="{690B159F-0468-4427-88FB-249E87833E78}" srcOrd="0" destOrd="0" presId="urn:microsoft.com/office/officeart/2008/layout/AlternatingPictureBlocks"/>
    <dgm:cxn modelId="{E90FABF5-B3ED-47AD-B16B-0B354224DC9C}" type="presParOf" srcId="{C9992CCD-C5CE-4CE7-9994-019B3D27F7A2}" destId="{58B23361-10B5-4823-9592-62EE07ADDE22}"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8CAB9C-29CE-4780-B705-73894AFC7210}" type="doc">
      <dgm:prSet loTypeId="urn:microsoft.com/office/officeart/2008/layout/AlternatingPictureBlocks" loCatId="list" qsTypeId="urn:microsoft.com/office/officeart/2005/8/quickstyle/3d4" qsCatId="3D" csTypeId="urn:microsoft.com/office/officeart/2005/8/colors/accent1_2" csCatId="accent1" phldr="1"/>
      <dgm:spPr/>
    </dgm:pt>
    <dgm:pt modelId="{C462D473-DAAD-4720-B8A3-C63EF6B7F5FD}">
      <dgm:prSet phldrT="[Text]"/>
      <dgm:spPr/>
      <dgm:t>
        <a:bodyPr/>
        <a:lstStyle/>
        <a:p>
          <a:r>
            <a:rPr lang="en-US" b="0" i="0" dirty="0"/>
            <a:t>Stemming is the process of reducing words to their root or base form. For example, "running", "ran", and "runs" would all be stemmed to "run".</a:t>
          </a:r>
          <a:endParaRPr lang="en-IN" dirty="0"/>
        </a:p>
      </dgm:t>
    </dgm:pt>
    <dgm:pt modelId="{8111F153-1B42-459D-B04E-ECD6170FF4D9}" type="parTrans" cxnId="{0938687E-1823-4CBF-A039-BE6534628F52}">
      <dgm:prSet/>
      <dgm:spPr/>
      <dgm:t>
        <a:bodyPr/>
        <a:lstStyle/>
        <a:p>
          <a:endParaRPr lang="en-IN"/>
        </a:p>
      </dgm:t>
    </dgm:pt>
    <dgm:pt modelId="{D6822E89-4CF6-4642-93D0-BEE7A1684E0D}" type="sibTrans" cxnId="{0938687E-1823-4CBF-A039-BE6534628F52}">
      <dgm:prSet/>
      <dgm:spPr/>
      <dgm:t>
        <a:bodyPr/>
        <a:lstStyle/>
        <a:p>
          <a:endParaRPr lang="en-IN"/>
        </a:p>
      </dgm:t>
    </dgm:pt>
    <dgm:pt modelId="{530FD0C6-3F09-4C0E-AE01-93E215D18D63}">
      <dgm:prSet phldrT="[Text]"/>
      <dgm:spPr/>
      <dgm:t>
        <a:bodyPr/>
        <a:lstStyle/>
        <a:p>
          <a:r>
            <a:rPr lang="en-US" b="0" i="0" dirty="0"/>
            <a:t>Like stemming, lemmatization also reduces words to their base form, but it does so using a vocabulary and morphological analysis of words. This often results in more accurate results compared to stemming.</a:t>
          </a:r>
          <a:endParaRPr lang="en-IN" dirty="0"/>
        </a:p>
      </dgm:t>
    </dgm:pt>
    <dgm:pt modelId="{5673738F-AF6B-411A-96BA-B188ADC8AEF3}" type="parTrans" cxnId="{B95C83E6-3FA1-4D28-810D-354AC7BEA08C}">
      <dgm:prSet/>
      <dgm:spPr/>
      <dgm:t>
        <a:bodyPr/>
        <a:lstStyle/>
        <a:p>
          <a:endParaRPr lang="en-IN"/>
        </a:p>
      </dgm:t>
    </dgm:pt>
    <dgm:pt modelId="{9ED6C587-12A6-48F3-A691-2A3385FF4A2F}" type="sibTrans" cxnId="{B95C83E6-3FA1-4D28-810D-354AC7BEA08C}">
      <dgm:prSet/>
      <dgm:spPr/>
      <dgm:t>
        <a:bodyPr/>
        <a:lstStyle/>
        <a:p>
          <a:endParaRPr lang="en-IN"/>
        </a:p>
      </dgm:t>
    </dgm:pt>
    <dgm:pt modelId="{6E0C7F13-9907-42D5-B135-34538E1A69F3}">
      <dgm:prSet phldrT="[Text]"/>
      <dgm:spPr/>
      <dgm:t>
        <a:bodyPr/>
        <a:lstStyle/>
        <a:p>
          <a:pPr>
            <a:buFont typeface="+mj-lt"/>
            <a:buAutoNum type="arabicPeriod"/>
          </a:pPr>
          <a:r>
            <a:rPr lang="en-US" b="0" i="0" dirty="0"/>
            <a:t>Count vectorization is a technique used to convert text data into numerical vectors, where each vector represents the count of words in the text. Each dimension in the vector corresponds to a unique word in the vocabulary.</a:t>
          </a:r>
          <a:endParaRPr lang="en-IN" dirty="0"/>
        </a:p>
      </dgm:t>
    </dgm:pt>
    <dgm:pt modelId="{695506BC-08C9-4D41-8032-1DC7C4637BE7}" type="parTrans" cxnId="{52B36565-098D-442A-915D-94195ED98112}">
      <dgm:prSet/>
      <dgm:spPr/>
      <dgm:t>
        <a:bodyPr/>
        <a:lstStyle/>
        <a:p>
          <a:endParaRPr lang="en-IN"/>
        </a:p>
      </dgm:t>
    </dgm:pt>
    <dgm:pt modelId="{65F81A72-762B-4869-951D-1BEF09ACAFBA}" type="sibTrans" cxnId="{52B36565-098D-442A-915D-94195ED98112}">
      <dgm:prSet/>
      <dgm:spPr/>
      <dgm:t>
        <a:bodyPr/>
        <a:lstStyle/>
        <a:p>
          <a:endParaRPr lang="en-IN"/>
        </a:p>
      </dgm:t>
    </dgm:pt>
    <dgm:pt modelId="{3274948A-7AC5-4E1F-B2F4-8D94A04B9D3F}">
      <dgm:prSet/>
      <dgm:spPr/>
      <dgm:t>
        <a:bodyPr/>
        <a:lstStyle/>
        <a:p>
          <a:r>
            <a:rPr lang="en-US" b="0" i="0" dirty="0"/>
            <a:t>Sentiment analysis is the process of determining the sentiment or opinion expressed in a piece of text. Polarity refers to the positivity or negativity of the sentiment expressed.</a:t>
          </a:r>
          <a:endParaRPr lang="en-IN" dirty="0"/>
        </a:p>
      </dgm:t>
    </dgm:pt>
    <dgm:pt modelId="{6053FCC9-AE1F-473E-8FC3-35A54F5B1D2E}" type="parTrans" cxnId="{7F00612B-E0BC-4CB9-BAA3-A3DC5D982D09}">
      <dgm:prSet/>
      <dgm:spPr/>
      <dgm:t>
        <a:bodyPr/>
        <a:lstStyle/>
        <a:p>
          <a:endParaRPr lang="en-IN"/>
        </a:p>
      </dgm:t>
    </dgm:pt>
    <dgm:pt modelId="{D7489CC4-446B-424C-853C-9018EF89C2FE}" type="sibTrans" cxnId="{7F00612B-E0BC-4CB9-BAA3-A3DC5D982D09}">
      <dgm:prSet/>
      <dgm:spPr/>
      <dgm:t>
        <a:bodyPr/>
        <a:lstStyle/>
        <a:p>
          <a:endParaRPr lang="en-IN"/>
        </a:p>
      </dgm:t>
    </dgm:pt>
    <dgm:pt modelId="{7CB16C87-67A8-425C-B5E1-72E4B70F6BDF}" type="pres">
      <dgm:prSet presAssocID="{178CAB9C-29CE-4780-B705-73894AFC7210}" presName="linearFlow" presStyleCnt="0">
        <dgm:presLayoutVars>
          <dgm:dir/>
          <dgm:resizeHandles val="exact"/>
        </dgm:presLayoutVars>
      </dgm:prSet>
      <dgm:spPr/>
    </dgm:pt>
    <dgm:pt modelId="{7016D8A0-21C4-4E77-B5B4-6E34AB8A0CED}" type="pres">
      <dgm:prSet presAssocID="{C462D473-DAAD-4720-B8A3-C63EF6B7F5FD}" presName="comp" presStyleCnt="0"/>
      <dgm:spPr/>
    </dgm:pt>
    <dgm:pt modelId="{B6F957FD-846B-44F7-8C0D-8DD0F732207C}" type="pres">
      <dgm:prSet presAssocID="{C462D473-DAAD-4720-B8A3-C63EF6B7F5FD}" presName="rect2" presStyleLbl="node1" presStyleIdx="0" presStyleCnt="4">
        <dgm:presLayoutVars>
          <dgm:bulletEnabled val="1"/>
        </dgm:presLayoutVars>
      </dgm:prSet>
      <dgm:spPr/>
    </dgm:pt>
    <dgm:pt modelId="{56F2E5FA-58B4-4382-AC08-DB6C4B15F168}" type="pres">
      <dgm:prSet presAssocID="{C462D473-DAAD-4720-B8A3-C63EF6B7F5FD}" presName="rect1" presStyleLbl="lnNode1" presStyleIdx="0" presStyleCnt="4"/>
      <dgm:spPr>
        <a:blipFill>
          <a:blip xmlns:r="http://schemas.openxmlformats.org/officeDocument/2006/relationships" r:embed="rId1"/>
          <a:srcRect/>
          <a:stretch>
            <a:fillRect l="-40000" r="-40000"/>
          </a:stretch>
        </a:blipFill>
      </dgm:spPr>
    </dgm:pt>
    <dgm:pt modelId="{AEC1BBE4-0985-4AE5-8004-1E4ADB5DC520}" type="pres">
      <dgm:prSet presAssocID="{D6822E89-4CF6-4642-93D0-BEE7A1684E0D}" presName="sibTrans" presStyleCnt="0"/>
      <dgm:spPr/>
    </dgm:pt>
    <dgm:pt modelId="{51002EB8-8A84-432D-9591-A53ABE324D9D}" type="pres">
      <dgm:prSet presAssocID="{530FD0C6-3F09-4C0E-AE01-93E215D18D63}" presName="comp" presStyleCnt="0"/>
      <dgm:spPr/>
    </dgm:pt>
    <dgm:pt modelId="{BD765A32-49F7-4BC9-8EDA-9C417230F79E}" type="pres">
      <dgm:prSet presAssocID="{530FD0C6-3F09-4C0E-AE01-93E215D18D63}" presName="rect2" presStyleLbl="node1" presStyleIdx="1" presStyleCnt="4">
        <dgm:presLayoutVars>
          <dgm:bulletEnabled val="1"/>
        </dgm:presLayoutVars>
      </dgm:prSet>
      <dgm:spPr/>
    </dgm:pt>
    <dgm:pt modelId="{E169A72D-EC80-4CD2-8955-324CAB50828C}" type="pres">
      <dgm:prSet presAssocID="{530FD0C6-3F09-4C0E-AE01-93E215D18D63}" presName="rect1" presStyleLbl="lnNode1" presStyleIdx="1" presStyleCnt="4"/>
      <dgm:spPr>
        <a:blipFill>
          <a:blip xmlns:r="http://schemas.openxmlformats.org/officeDocument/2006/relationships" r:embed="rId2"/>
          <a:srcRect/>
          <a:stretch>
            <a:fillRect l="-40000" r="-40000"/>
          </a:stretch>
        </a:blipFill>
      </dgm:spPr>
    </dgm:pt>
    <dgm:pt modelId="{C822D833-3C08-44E3-9613-66DF7E766283}" type="pres">
      <dgm:prSet presAssocID="{9ED6C587-12A6-48F3-A691-2A3385FF4A2F}" presName="sibTrans" presStyleCnt="0"/>
      <dgm:spPr/>
    </dgm:pt>
    <dgm:pt modelId="{3CAC3794-81FA-49C1-8280-8BB314AB1874}" type="pres">
      <dgm:prSet presAssocID="{6E0C7F13-9907-42D5-B135-34538E1A69F3}" presName="comp" presStyleCnt="0"/>
      <dgm:spPr/>
    </dgm:pt>
    <dgm:pt modelId="{87116DC8-CD02-4447-A12D-0D2BB9E972B0}" type="pres">
      <dgm:prSet presAssocID="{6E0C7F13-9907-42D5-B135-34538E1A69F3}" presName="rect2" presStyleLbl="node1" presStyleIdx="2" presStyleCnt="4">
        <dgm:presLayoutVars>
          <dgm:bulletEnabled val="1"/>
        </dgm:presLayoutVars>
      </dgm:prSet>
      <dgm:spPr/>
    </dgm:pt>
    <dgm:pt modelId="{8F7F7626-D967-45F7-9909-2DED9E11828E}" type="pres">
      <dgm:prSet presAssocID="{6E0C7F13-9907-42D5-B135-34538E1A69F3}" presName="rect1" presStyleLbl="lnNode1" presStyleIdx="2" presStyleCnt="4"/>
      <dgm:spPr>
        <a:blipFill>
          <a:blip xmlns:r="http://schemas.openxmlformats.org/officeDocument/2006/relationships" r:embed="rId3"/>
          <a:srcRect/>
          <a:stretch>
            <a:fillRect l="-51000" r="-51000"/>
          </a:stretch>
        </a:blipFill>
      </dgm:spPr>
    </dgm:pt>
    <dgm:pt modelId="{D16D95F3-38E4-404E-84E6-0D227FC20178}" type="pres">
      <dgm:prSet presAssocID="{65F81A72-762B-4869-951D-1BEF09ACAFBA}" presName="sibTrans" presStyleCnt="0"/>
      <dgm:spPr/>
    </dgm:pt>
    <dgm:pt modelId="{8370DCEE-B67A-4A38-9F0D-5A9510DB1EED}" type="pres">
      <dgm:prSet presAssocID="{3274948A-7AC5-4E1F-B2F4-8D94A04B9D3F}" presName="comp" presStyleCnt="0"/>
      <dgm:spPr/>
    </dgm:pt>
    <dgm:pt modelId="{F9211608-ED78-4A6F-A068-5A625E2AA078}" type="pres">
      <dgm:prSet presAssocID="{3274948A-7AC5-4E1F-B2F4-8D94A04B9D3F}" presName="rect2" presStyleLbl="node1" presStyleIdx="3" presStyleCnt="4">
        <dgm:presLayoutVars>
          <dgm:bulletEnabled val="1"/>
        </dgm:presLayoutVars>
      </dgm:prSet>
      <dgm:spPr/>
    </dgm:pt>
    <dgm:pt modelId="{BE87C94B-8702-4CE2-B75F-AFFDDA0060AC}" type="pres">
      <dgm:prSet presAssocID="{3274948A-7AC5-4E1F-B2F4-8D94A04B9D3F}" presName="rect1" presStyleLbl="lnNode1" presStyleIdx="3" presStyleCnt="4"/>
      <dgm:spPr>
        <a:blipFill>
          <a:blip xmlns:r="http://schemas.openxmlformats.org/officeDocument/2006/relationships" r:embed="rId4"/>
          <a:srcRect/>
          <a:stretch>
            <a:fillRect l="-17000" r="-17000"/>
          </a:stretch>
        </a:blipFill>
      </dgm:spPr>
    </dgm:pt>
  </dgm:ptLst>
  <dgm:cxnLst>
    <dgm:cxn modelId="{A78E1C06-D8F7-4AA3-B6A4-D0AAD24D845A}" type="presOf" srcId="{6E0C7F13-9907-42D5-B135-34538E1A69F3}" destId="{87116DC8-CD02-4447-A12D-0D2BB9E972B0}" srcOrd="0" destOrd="0" presId="urn:microsoft.com/office/officeart/2008/layout/AlternatingPictureBlocks"/>
    <dgm:cxn modelId="{7F00612B-E0BC-4CB9-BAA3-A3DC5D982D09}" srcId="{178CAB9C-29CE-4780-B705-73894AFC7210}" destId="{3274948A-7AC5-4E1F-B2F4-8D94A04B9D3F}" srcOrd="3" destOrd="0" parTransId="{6053FCC9-AE1F-473E-8FC3-35A54F5B1D2E}" sibTransId="{D7489CC4-446B-424C-853C-9018EF89C2FE}"/>
    <dgm:cxn modelId="{DD8E4731-E979-4263-BA89-92F21BDA82DB}" type="presOf" srcId="{3274948A-7AC5-4E1F-B2F4-8D94A04B9D3F}" destId="{F9211608-ED78-4A6F-A068-5A625E2AA078}" srcOrd="0" destOrd="0" presId="urn:microsoft.com/office/officeart/2008/layout/AlternatingPictureBlocks"/>
    <dgm:cxn modelId="{52B36565-098D-442A-915D-94195ED98112}" srcId="{178CAB9C-29CE-4780-B705-73894AFC7210}" destId="{6E0C7F13-9907-42D5-B135-34538E1A69F3}" srcOrd="2" destOrd="0" parTransId="{695506BC-08C9-4D41-8032-1DC7C4637BE7}" sibTransId="{65F81A72-762B-4869-951D-1BEF09ACAFBA}"/>
    <dgm:cxn modelId="{0938687E-1823-4CBF-A039-BE6534628F52}" srcId="{178CAB9C-29CE-4780-B705-73894AFC7210}" destId="{C462D473-DAAD-4720-B8A3-C63EF6B7F5FD}" srcOrd="0" destOrd="0" parTransId="{8111F153-1B42-459D-B04E-ECD6170FF4D9}" sibTransId="{D6822E89-4CF6-4642-93D0-BEE7A1684E0D}"/>
    <dgm:cxn modelId="{9A490D7F-7369-43BE-A146-66868071D3CE}" type="presOf" srcId="{530FD0C6-3F09-4C0E-AE01-93E215D18D63}" destId="{BD765A32-49F7-4BC9-8EDA-9C417230F79E}" srcOrd="0" destOrd="0" presId="urn:microsoft.com/office/officeart/2008/layout/AlternatingPictureBlocks"/>
    <dgm:cxn modelId="{38D7DFB4-A12C-4BD5-9E2D-0646F79806F6}" type="presOf" srcId="{178CAB9C-29CE-4780-B705-73894AFC7210}" destId="{7CB16C87-67A8-425C-B5E1-72E4B70F6BDF}" srcOrd="0" destOrd="0" presId="urn:microsoft.com/office/officeart/2008/layout/AlternatingPictureBlocks"/>
    <dgm:cxn modelId="{6B8EC5CC-4CD5-4A0C-B793-464CE2B14356}" type="presOf" srcId="{C462D473-DAAD-4720-B8A3-C63EF6B7F5FD}" destId="{B6F957FD-846B-44F7-8C0D-8DD0F732207C}" srcOrd="0" destOrd="0" presId="urn:microsoft.com/office/officeart/2008/layout/AlternatingPictureBlocks"/>
    <dgm:cxn modelId="{B95C83E6-3FA1-4D28-810D-354AC7BEA08C}" srcId="{178CAB9C-29CE-4780-B705-73894AFC7210}" destId="{530FD0C6-3F09-4C0E-AE01-93E215D18D63}" srcOrd="1" destOrd="0" parTransId="{5673738F-AF6B-411A-96BA-B188ADC8AEF3}" sibTransId="{9ED6C587-12A6-48F3-A691-2A3385FF4A2F}"/>
    <dgm:cxn modelId="{581D94CF-E49F-4E07-A0EA-E2F194E6EED6}" type="presParOf" srcId="{7CB16C87-67A8-425C-B5E1-72E4B70F6BDF}" destId="{7016D8A0-21C4-4E77-B5B4-6E34AB8A0CED}" srcOrd="0" destOrd="0" presId="urn:microsoft.com/office/officeart/2008/layout/AlternatingPictureBlocks"/>
    <dgm:cxn modelId="{2FE41630-AC52-475C-B2E9-1021C401AC89}" type="presParOf" srcId="{7016D8A0-21C4-4E77-B5B4-6E34AB8A0CED}" destId="{B6F957FD-846B-44F7-8C0D-8DD0F732207C}" srcOrd="0" destOrd="0" presId="urn:microsoft.com/office/officeart/2008/layout/AlternatingPictureBlocks"/>
    <dgm:cxn modelId="{EC8DD148-B35F-4528-98F7-D495722F4F28}" type="presParOf" srcId="{7016D8A0-21C4-4E77-B5B4-6E34AB8A0CED}" destId="{56F2E5FA-58B4-4382-AC08-DB6C4B15F168}" srcOrd="1" destOrd="0" presId="urn:microsoft.com/office/officeart/2008/layout/AlternatingPictureBlocks"/>
    <dgm:cxn modelId="{882F161A-74FA-4A49-935B-3B58B5A7F73E}" type="presParOf" srcId="{7CB16C87-67A8-425C-B5E1-72E4B70F6BDF}" destId="{AEC1BBE4-0985-4AE5-8004-1E4ADB5DC520}" srcOrd="1" destOrd="0" presId="urn:microsoft.com/office/officeart/2008/layout/AlternatingPictureBlocks"/>
    <dgm:cxn modelId="{421C493D-7176-4FC0-9CD5-8DDD6F91F0A0}" type="presParOf" srcId="{7CB16C87-67A8-425C-B5E1-72E4B70F6BDF}" destId="{51002EB8-8A84-432D-9591-A53ABE324D9D}" srcOrd="2" destOrd="0" presId="urn:microsoft.com/office/officeart/2008/layout/AlternatingPictureBlocks"/>
    <dgm:cxn modelId="{58B2A6F8-6DAA-4F7A-8D7A-8F627ABC0408}" type="presParOf" srcId="{51002EB8-8A84-432D-9591-A53ABE324D9D}" destId="{BD765A32-49F7-4BC9-8EDA-9C417230F79E}" srcOrd="0" destOrd="0" presId="urn:microsoft.com/office/officeart/2008/layout/AlternatingPictureBlocks"/>
    <dgm:cxn modelId="{8F06B728-B632-4CF7-9316-D3FBA7DD1ACF}" type="presParOf" srcId="{51002EB8-8A84-432D-9591-A53ABE324D9D}" destId="{E169A72D-EC80-4CD2-8955-324CAB50828C}" srcOrd="1" destOrd="0" presId="urn:microsoft.com/office/officeart/2008/layout/AlternatingPictureBlocks"/>
    <dgm:cxn modelId="{91FB3229-6CB4-4FB7-958B-8165E6411310}" type="presParOf" srcId="{7CB16C87-67A8-425C-B5E1-72E4B70F6BDF}" destId="{C822D833-3C08-44E3-9613-66DF7E766283}" srcOrd="3" destOrd="0" presId="urn:microsoft.com/office/officeart/2008/layout/AlternatingPictureBlocks"/>
    <dgm:cxn modelId="{D35BE520-1DCC-496D-BDB3-D9B2BAAE0871}" type="presParOf" srcId="{7CB16C87-67A8-425C-B5E1-72E4B70F6BDF}" destId="{3CAC3794-81FA-49C1-8280-8BB314AB1874}" srcOrd="4" destOrd="0" presId="urn:microsoft.com/office/officeart/2008/layout/AlternatingPictureBlocks"/>
    <dgm:cxn modelId="{99CCB600-343A-47D1-BD80-12A1DCABD008}" type="presParOf" srcId="{3CAC3794-81FA-49C1-8280-8BB314AB1874}" destId="{87116DC8-CD02-4447-A12D-0D2BB9E972B0}" srcOrd="0" destOrd="0" presId="urn:microsoft.com/office/officeart/2008/layout/AlternatingPictureBlocks"/>
    <dgm:cxn modelId="{97039AB3-309E-4F38-8C0A-95AE9DA13766}" type="presParOf" srcId="{3CAC3794-81FA-49C1-8280-8BB314AB1874}" destId="{8F7F7626-D967-45F7-9909-2DED9E11828E}" srcOrd="1" destOrd="0" presId="urn:microsoft.com/office/officeart/2008/layout/AlternatingPictureBlocks"/>
    <dgm:cxn modelId="{32116A43-57B3-427B-B67D-4117BF5BEF79}" type="presParOf" srcId="{7CB16C87-67A8-425C-B5E1-72E4B70F6BDF}" destId="{D16D95F3-38E4-404E-84E6-0D227FC20178}" srcOrd="5" destOrd="0" presId="urn:microsoft.com/office/officeart/2008/layout/AlternatingPictureBlocks"/>
    <dgm:cxn modelId="{2C6BBF7E-2D91-4263-9023-26C04F950599}" type="presParOf" srcId="{7CB16C87-67A8-425C-B5E1-72E4B70F6BDF}" destId="{8370DCEE-B67A-4A38-9F0D-5A9510DB1EED}" srcOrd="6" destOrd="0" presId="urn:microsoft.com/office/officeart/2008/layout/AlternatingPictureBlocks"/>
    <dgm:cxn modelId="{C89D7500-0A6F-48DD-A2CA-3FDEF5F289EF}" type="presParOf" srcId="{8370DCEE-B67A-4A38-9F0D-5A9510DB1EED}" destId="{F9211608-ED78-4A6F-A068-5A625E2AA078}" srcOrd="0" destOrd="0" presId="urn:microsoft.com/office/officeart/2008/layout/AlternatingPictureBlocks"/>
    <dgm:cxn modelId="{DBE06FDC-D01F-4C2A-9512-D8AB07FF4B87}" type="presParOf" srcId="{8370DCEE-B67A-4A38-9F0D-5A9510DB1EED}" destId="{BE87C94B-8702-4CE2-B75F-AFFDDA0060AC}" srcOrd="1" destOrd="0" presId="urn:microsoft.com/office/officeart/2008/layout/Alternating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DBC15-9CCA-499E-AF78-5BC679605DE4}">
      <dsp:nvSpPr>
        <dsp:cNvPr id="0" name=""/>
        <dsp:cNvSpPr/>
      </dsp:nvSpPr>
      <dsp:spPr>
        <a:xfrm>
          <a:off x="3255269" y="53569"/>
          <a:ext cx="3254692" cy="147204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 </a:t>
          </a:r>
          <a:r>
            <a:rPr lang="en-US" sz="1300" b="0" i="0" kern="1200" dirty="0"/>
            <a:t>This involves cleaning and preparing text data for analysis. It typically includes tasks like removing punctuation, converting text to lowercase, and handling special characters.</a:t>
          </a:r>
          <a:endParaRPr lang="en-IN" sz="1300" kern="1200" dirty="0"/>
        </a:p>
      </dsp:txBody>
      <dsp:txXfrm>
        <a:off x="3255269" y="53569"/>
        <a:ext cx="3254692" cy="1472045"/>
      </dsp:txXfrm>
    </dsp:sp>
    <dsp:sp modelId="{6B16CFEE-AA42-4670-A49F-0ACEAD80F309}">
      <dsp:nvSpPr>
        <dsp:cNvPr id="0" name=""/>
        <dsp:cNvSpPr/>
      </dsp:nvSpPr>
      <dsp:spPr>
        <a:xfrm>
          <a:off x="1635124" y="4226"/>
          <a:ext cx="1457325" cy="14720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3797815-6285-4D2A-AA9D-B5E418988E70}">
      <dsp:nvSpPr>
        <dsp:cNvPr id="0" name=""/>
        <dsp:cNvSpPr/>
      </dsp:nvSpPr>
      <dsp:spPr>
        <a:xfrm>
          <a:off x="1635124" y="1719159"/>
          <a:ext cx="3254692" cy="147204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mj-lt"/>
            <a:buNone/>
          </a:pPr>
          <a:r>
            <a:rPr lang="en-US" sz="1300" b="0" i="0" kern="1200" dirty="0"/>
            <a:t>Tokenization is the process of splitting text into smaller units called tokens. These tokens can be words, phrases, or other meaningful elements. For example, tokenizing the sentence "Hello, how are you?" would result in tokens like "Hello", ",", "how", "are", "you", and "?".</a:t>
          </a:r>
          <a:endParaRPr lang="en-IN" sz="1300" kern="1200" dirty="0"/>
        </a:p>
      </dsp:txBody>
      <dsp:txXfrm>
        <a:off x="1635124" y="1719159"/>
        <a:ext cx="3254692" cy="1472045"/>
      </dsp:txXfrm>
    </dsp:sp>
    <dsp:sp modelId="{B67376C8-22C3-49F8-8AB8-554F7EDBAD4B}">
      <dsp:nvSpPr>
        <dsp:cNvPr id="0" name=""/>
        <dsp:cNvSpPr/>
      </dsp:nvSpPr>
      <dsp:spPr>
        <a:xfrm>
          <a:off x="5035550" y="1719159"/>
          <a:ext cx="1457325" cy="1472045"/>
        </a:xfrm>
        <a:prstGeom prst="rect">
          <a:avLst/>
        </a:prstGeom>
        <a:blipFill>
          <a:blip xmlns:r="http://schemas.openxmlformats.org/officeDocument/2006/relationships" r:embed="rId2"/>
          <a:srcRect/>
          <a:stretch>
            <a:fillRect l="-1000" r="-1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68619C6-DEFA-4DDA-BD9C-3434C6B13716}">
      <dsp:nvSpPr>
        <dsp:cNvPr id="0" name=""/>
        <dsp:cNvSpPr/>
      </dsp:nvSpPr>
      <dsp:spPr>
        <a:xfrm>
          <a:off x="3238182" y="3434092"/>
          <a:ext cx="3254692" cy="147204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Stop words are common words that are often removed during text analysis because they typically don't carry significant meaning. Examples of stop words include "the", "is", "and", "in", etc.</a:t>
          </a:r>
        </a:p>
      </dsp:txBody>
      <dsp:txXfrm>
        <a:off x="3238182" y="3434092"/>
        <a:ext cx="3254692" cy="1472045"/>
      </dsp:txXfrm>
    </dsp:sp>
    <dsp:sp modelId="{D8C22F1B-E9E2-4132-8392-A5CDB2968CCF}">
      <dsp:nvSpPr>
        <dsp:cNvPr id="0" name=""/>
        <dsp:cNvSpPr/>
      </dsp:nvSpPr>
      <dsp:spPr>
        <a:xfrm>
          <a:off x="1661837" y="3434092"/>
          <a:ext cx="1457325" cy="1472045"/>
        </a:xfrm>
        <a:prstGeom prst="rect">
          <a:avLst/>
        </a:prstGeom>
        <a:blipFill>
          <a:blip xmlns:r="http://schemas.openxmlformats.org/officeDocument/2006/relationships" r:embed="rId3"/>
          <a:srcRect/>
          <a:stretch>
            <a:fillRect l="-5000" r="-5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90B159F-0468-4427-88FB-249E87833E78}">
      <dsp:nvSpPr>
        <dsp:cNvPr id="0" name=""/>
        <dsp:cNvSpPr/>
      </dsp:nvSpPr>
      <dsp:spPr>
        <a:xfrm>
          <a:off x="1635124" y="5149025"/>
          <a:ext cx="3254692" cy="147204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A word cloud is a visual representation of text data, where the size of each word in the cloud corresponds to its frequency or importance in the text.</a:t>
          </a:r>
          <a:endParaRPr lang="en-US" sz="1300" kern="1200" dirty="0"/>
        </a:p>
      </dsp:txBody>
      <dsp:txXfrm>
        <a:off x="1635124" y="5149025"/>
        <a:ext cx="3254692" cy="1472045"/>
      </dsp:txXfrm>
    </dsp:sp>
    <dsp:sp modelId="{58B23361-10B5-4823-9592-62EE07ADDE22}">
      <dsp:nvSpPr>
        <dsp:cNvPr id="0" name=""/>
        <dsp:cNvSpPr/>
      </dsp:nvSpPr>
      <dsp:spPr>
        <a:xfrm>
          <a:off x="5035550" y="5149025"/>
          <a:ext cx="1457325" cy="1472045"/>
        </a:xfrm>
        <a:prstGeom prst="rect">
          <a:avLst/>
        </a:prstGeom>
        <a:blipFill>
          <a:blip xmlns:r="http://schemas.openxmlformats.org/officeDocument/2006/relationships" r:embed="rId4"/>
          <a:srcRect/>
          <a:stretch>
            <a:fillRect l="-17000" r="-17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957FD-846B-44F7-8C0D-8DD0F732207C}">
      <dsp:nvSpPr>
        <dsp:cNvPr id="0" name=""/>
        <dsp:cNvSpPr/>
      </dsp:nvSpPr>
      <dsp:spPr>
        <a:xfrm>
          <a:off x="3766397" y="1285"/>
          <a:ext cx="3257584" cy="147335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Stemming is the process of reducing words to their root or base form. For example, "running", "ran", and "runs" would all be stemmed to "run".</a:t>
          </a:r>
          <a:endParaRPr lang="en-IN" sz="1500" kern="1200" dirty="0"/>
        </a:p>
      </dsp:txBody>
      <dsp:txXfrm>
        <a:off x="3766397" y="1285"/>
        <a:ext cx="3257584" cy="1473353"/>
      </dsp:txXfrm>
    </dsp:sp>
    <dsp:sp modelId="{56F2E5FA-58B4-4382-AC08-DB6C4B15F168}">
      <dsp:nvSpPr>
        <dsp:cNvPr id="0" name=""/>
        <dsp:cNvSpPr/>
      </dsp:nvSpPr>
      <dsp:spPr>
        <a:xfrm>
          <a:off x="2161915" y="1285"/>
          <a:ext cx="1458620" cy="1473353"/>
        </a:xfrm>
        <a:prstGeom prst="rect">
          <a:avLst/>
        </a:prstGeom>
        <a:blipFill>
          <a:blip xmlns:r="http://schemas.openxmlformats.org/officeDocument/2006/relationships" r:embed="rId1"/>
          <a:srcRect/>
          <a:stretch>
            <a:fillRect l="-40000" r="-40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D765A32-49F7-4BC9-8EDA-9C417230F79E}">
      <dsp:nvSpPr>
        <dsp:cNvPr id="0" name=""/>
        <dsp:cNvSpPr/>
      </dsp:nvSpPr>
      <dsp:spPr>
        <a:xfrm>
          <a:off x="2161915" y="1717742"/>
          <a:ext cx="3257584" cy="147335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Like stemming, lemmatization also reduces words to their base form, but it does so using a vocabulary and morphological analysis of words. This often results in more accurate results compared to stemming.</a:t>
          </a:r>
          <a:endParaRPr lang="en-IN" sz="1500" kern="1200" dirty="0"/>
        </a:p>
      </dsp:txBody>
      <dsp:txXfrm>
        <a:off x="2161915" y="1717742"/>
        <a:ext cx="3257584" cy="1473353"/>
      </dsp:txXfrm>
    </dsp:sp>
    <dsp:sp modelId="{E169A72D-EC80-4CD2-8955-324CAB50828C}">
      <dsp:nvSpPr>
        <dsp:cNvPr id="0" name=""/>
        <dsp:cNvSpPr/>
      </dsp:nvSpPr>
      <dsp:spPr>
        <a:xfrm>
          <a:off x="5565362" y="1717742"/>
          <a:ext cx="1458620" cy="1473353"/>
        </a:xfrm>
        <a:prstGeom prst="rect">
          <a:avLst/>
        </a:prstGeom>
        <a:blipFill>
          <a:blip xmlns:r="http://schemas.openxmlformats.org/officeDocument/2006/relationships" r:embed="rId2"/>
          <a:srcRect/>
          <a:stretch>
            <a:fillRect l="-40000" r="-40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7116DC8-CD02-4447-A12D-0D2BB9E972B0}">
      <dsp:nvSpPr>
        <dsp:cNvPr id="0" name=""/>
        <dsp:cNvSpPr/>
      </dsp:nvSpPr>
      <dsp:spPr>
        <a:xfrm>
          <a:off x="3766397" y="3434199"/>
          <a:ext cx="3257584" cy="147335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dirty="0"/>
            <a:t>Count vectorization is a technique used to convert text data into numerical vectors, where each vector represents the count of words in the text. Each dimension in the vector corresponds to a unique word in the vocabulary.</a:t>
          </a:r>
          <a:endParaRPr lang="en-IN" sz="1500" kern="1200" dirty="0"/>
        </a:p>
      </dsp:txBody>
      <dsp:txXfrm>
        <a:off x="3766397" y="3434199"/>
        <a:ext cx="3257584" cy="1473353"/>
      </dsp:txXfrm>
    </dsp:sp>
    <dsp:sp modelId="{8F7F7626-D967-45F7-9909-2DED9E11828E}">
      <dsp:nvSpPr>
        <dsp:cNvPr id="0" name=""/>
        <dsp:cNvSpPr/>
      </dsp:nvSpPr>
      <dsp:spPr>
        <a:xfrm>
          <a:off x="2161915" y="3434199"/>
          <a:ext cx="1458620" cy="1473353"/>
        </a:xfrm>
        <a:prstGeom prst="rect">
          <a:avLst/>
        </a:prstGeom>
        <a:blipFill>
          <a:blip xmlns:r="http://schemas.openxmlformats.org/officeDocument/2006/relationships" r:embed="rId3"/>
          <a:srcRect/>
          <a:stretch>
            <a:fillRect l="-51000" r="-51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9211608-ED78-4A6F-A068-5A625E2AA078}">
      <dsp:nvSpPr>
        <dsp:cNvPr id="0" name=""/>
        <dsp:cNvSpPr/>
      </dsp:nvSpPr>
      <dsp:spPr>
        <a:xfrm>
          <a:off x="2161915" y="5150656"/>
          <a:ext cx="3257584" cy="147335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Sentiment analysis is the process of determining the sentiment or opinion expressed in a piece of text. Polarity refers to the positivity or negativity of the sentiment expressed.</a:t>
          </a:r>
          <a:endParaRPr lang="en-IN" sz="1500" kern="1200" dirty="0"/>
        </a:p>
      </dsp:txBody>
      <dsp:txXfrm>
        <a:off x="2161915" y="5150656"/>
        <a:ext cx="3257584" cy="1473353"/>
      </dsp:txXfrm>
    </dsp:sp>
    <dsp:sp modelId="{BE87C94B-8702-4CE2-B75F-AFFDDA0060AC}">
      <dsp:nvSpPr>
        <dsp:cNvPr id="0" name=""/>
        <dsp:cNvSpPr/>
      </dsp:nvSpPr>
      <dsp:spPr>
        <a:xfrm>
          <a:off x="5565362" y="5150656"/>
          <a:ext cx="1458620" cy="1473353"/>
        </a:xfrm>
        <a:prstGeom prst="rect">
          <a:avLst/>
        </a:prstGeom>
        <a:blipFill>
          <a:blip xmlns:r="http://schemas.openxmlformats.org/officeDocument/2006/relationships" r:embed="rId4"/>
          <a:srcRect/>
          <a:stretch>
            <a:fillRect l="-17000" r="-17000"/>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5A877-7460-9899-C066-0CEB5EDBDD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9BDB9E-8FFE-CB65-7484-026EC6EE75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296DA5-C08C-E1A5-8E3E-1E3BAAFFAC39}"/>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D7DA5385-9304-3042-BC47-689D5DBC0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2AE9DF-7658-CCA4-62C3-304595F70417}"/>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551193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C1AA-2FBC-F0FD-FF79-A39E4BA527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416C7B-2492-C7E9-74A5-E9822ED933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315A89-3B80-3A5A-6022-8D126A75B222}"/>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DEF47582-EB4D-CDC5-C917-1291B59B15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468427-321C-6A61-9DFF-85BD41ED5D37}"/>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10396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E5D76-2DA4-A112-8EF6-A609D963BB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75586C-37E4-3EE0-459C-B597568E0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2A73C4-D3DD-54B6-5A88-447224D118F9}"/>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9F5E32A6-6EB0-C07F-AE18-FC4879F02E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1D2738-6AC5-7D89-E6C8-4FCD957A61C6}"/>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1919410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02D4-CDCC-9955-F5DE-5EE1715BF7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1A21C5-5865-5CB2-D04E-1D62B075A6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AB08A-86F2-D9E4-B6D0-B4BE249FCC5C}"/>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6664AD91-ED7D-67A5-D5F0-C79983B4A3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85D1D4-8E16-6E53-2A4F-1A410A3375E8}"/>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212193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46A5-41E6-C66D-FCC8-6ACD0F9BE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35153E-D8CC-BAFE-A920-4AAE30C2D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A28B7-088D-8F6C-A6A4-A1A2BB6A6D75}"/>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EF61D24F-CA5B-C66D-5796-0A2131FBB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89985D-5339-D85E-B0CA-E7679C23667E}"/>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86282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AE21-A56F-AE64-4081-AF6D66A355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697E3C-55C6-1614-7BAA-F121C77F75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F4821D-4951-A85D-AC1C-4BA79943FB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935B7C-0334-21B8-5ADE-9437DAB77983}"/>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6" name="Footer Placeholder 5">
            <a:extLst>
              <a:ext uri="{FF2B5EF4-FFF2-40B4-BE49-F238E27FC236}">
                <a16:creationId xmlns:a16="http://schemas.microsoft.com/office/drawing/2014/main" id="{3A33F34F-D1E1-F8EE-4C5F-ABA62E625C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BDCB8-A5BD-D670-C664-57D88F1937F4}"/>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265056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1583-52B3-F678-CEB6-EC0B133538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072ED6-815F-4B8E-7ABE-C45F1E354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462919-08A0-1C06-AD5F-5A795A5920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82373B-679B-FE5E-4358-6E4F01733D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BF8D7-049F-0920-7035-3E72F8C03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C4D9C0-3A81-A90D-2B1A-E8E96B8B7BC5}"/>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8" name="Footer Placeholder 7">
            <a:extLst>
              <a:ext uri="{FF2B5EF4-FFF2-40B4-BE49-F238E27FC236}">
                <a16:creationId xmlns:a16="http://schemas.microsoft.com/office/drawing/2014/main" id="{DE59E802-8C73-75AC-C280-7FF72A7505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3A92BB-C621-3007-E957-83301E9549B9}"/>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2476348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2FAF-A514-05D8-3E54-D4B00F73EE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2092CE-2E9C-2D2D-F9C3-691365366A4E}"/>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4" name="Footer Placeholder 3">
            <a:extLst>
              <a:ext uri="{FF2B5EF4-FFF2-40B4-BE49-F238E27FC236}">
                <a16:creationId xmlns:a16="http://schemas.microsoft.com/office/drawing/2014/main" id="{08EE8885-BF0B-5472-4BF5-D022797FC2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900058-DF0A-D147-1A96-ADBD24A67971}"/>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4215690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0957C-18C0-7C49-7999-95381505AB42}"/>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3" name="Footer Placeholder 2">
            <a:extLst>
              <a:ext uri="{FF2B5EF4-FFF2-40B4-BE49-F238E27FC236}">
                <a16:creationId xmlns:a16="http://schemas.microsoft.com/office/drawing/2014/main" id="{18AA8363-C3C1-6412-0DC4-0AC6B6B965D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E6A4E2-B7B2-CB9C-6F17-92C645DF75F9}"/>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72846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6107-3118-7776-349D-242FF0E32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A85D21-92CE-06E1-B2D9-A122C65CA8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22BF59-59FF-217E-603C-456924011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10979-A53C-32E3-D456-7F06680256DF}"/>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6" name="Footer Placeholder 5">
            <a:extLst>
              <a:ext uri="{FF2B5EF4-FFF2-40B4-BE49-F238E27FC236}">
                <a16:creationId xmlns:a16="http://schemas.microsoft.com/office/drawing/2014/main" id="{3AFA9816-9EC9-6AE8-55F8-1D5C5C7A33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E2EDB7-4C55-42A8-5A12-7135710C8A8E}"/>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3009985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BB03-5D7D-3E07-325B-55B59122D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D24549-B38D-B42D-018E-3376CC7A6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24CC2D9-56B4-96C8-E70F-D9328188B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AE467-789B-7289-4A4C-8425D6DA2F8A}"/>
              </a:ext>
            </a:extLst>
          </p:cNvPr>
          <p:cNvSpPr>
            <a:spLocks noGrp="1"/>
          </p:cNvSpPr>
          <p:nvPr>
            <p:ph type="dt" sz="half" idx="10"/>
          </p:nvPr>
        </p:nvSpPr>
        <p:spPr/>
        <p:txBody>
          <a:bodyPr/>
          <a:lstStyle/>
          <a:p>
            <a:fld id="{023DE049-A8C9-4954-A854-D11449C28924}" type="datetimeFigureOut">
              <a:rPr lang="en-IN" smtClean="0"/>
              <a:t>15-05-2024</a:t>
            </a:fld>
            <a:endParaRPr lang="en-IN"/>
          </a:p>
        </p:txBody>
      </p:sp>
      <p:sp>
        <p:nvSpPr>
          <p:cNvPr id="6" name="Footer Placeholder 5">
            <a:extLst>
              <a:ext uri="{FF2B5EF4-FFF2-40B4-BE49-F238E27FC236}">
                <a16:creationId xmlns:a16="http://schemas.microsoft.com/office/drawing/2014/main" id="{BC01A79F-AA01-9FBE-8567-3DC3FD5FE9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D3BD7A-BA81-7DB2-103D-B39B3F89F6B7}"/>
              </a:ext>
            </a:extLst>
          </p:cNvPr>
          <p:cNvSpPr>
            <a:spLocks noGrp="1"/>
          </p:cNvSpPr>
          <p:nvPr>
            <p:ph type="sldNum" sz="quarter" idx="12"/>
          </p:nvPr>
        </p:nvSpPr>
        <p:spPr/>
        <p:txBody>
          <a:bodyPr/>
          <a:lstStyle/>
          <a:p>
            <a:fld id="{287C07F4-4698-4930-848E-1C40255B16A7}" type="slidenum">
              <a:rPr lang="en-IN" smtClean="0"/>
              <a:t>‹#›</a:t>
            </a:fld>
            <a:endParaRPr lang="en-IN"/>
          </a:p>
        </p:txBody>
      </p:sp>
    </p:spTree>
    <p:extLst>
      <p:ext uri="{BB962C8B-B14F-4D97-AF65-F5344CB8AC3E}">
        <p14:creationId xmlns:p14="http://schemas.microsoft.com/office/powerpoint/2010/main" val="48751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8BFD6-BDF3-8A60-12F8-5C4B791CB2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D4B09A-161D-2819-302C-CC883D9D6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A97453-D4FF-BADB-AB4F-13398C9A1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DE049-A8C9-4954-A854-D11449C28924}" type="datetimeFigureOut">
              <a:rPr lang="en-IN" smtClean="0"/>
              <a:t>15-05-2024</a:t>
            </a:fld>
            <a:endParaRPr lang="en-IN"/>
          </a:p>
        </p:txBody>
      </p:sp>
      <p:sp>
        <p:nvSpPr>
          <p:cNvPr id="5" name="Footer Placeholder 4">
            <a:extLst>
              <a:ext uri="{FF2B5EF4-FFF2-40B4-BE49-F238E27FC236}">
                <a16:creationId xmlns:a16="http://schemas.microsoft.com/office/drawing/2014/main" id="{2A427A72-CF5A-6713-9B59-AA60103BE3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BD1ACB-6086-2509-0BEF-DC82C1605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C07F4-4698-4930-848E-1C40255B16A7}" type="slidenum">
              <a:rPr lang="en-IN" smtClean="0"/>
              <a:t>‹#›</a:t>
            </a:fld>
            <a:endParaRPr lang="en-IN"/>
          </a:p>
        </p:txBody>
      </p:sp>
    </p:spTree>
    <p:extLst>
      <p:ext uri="{BB962C8B-B14F-4D97-AF65-F5344CB8AC3E}">
        <p14:creationId xmlns:p14="http://schemas.microsoft.com/office/powerpoint/2010/main" val="1808845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CB09A-0FC9-B165-CA1D-6EE3C636330F}"/>
              </a:ext>
            </a:extLst>
          </p:cNvPr>
          <p:cNvPicPr>
            <a:picLocks noChangeAspect="1"/>
          </p:cNvPicPr>
          <p:nvPr/>
        </p:nvPicPr>
        <p:blipFill>
          <a:blip r:embed="rId2"/>
          <a:stretch>
            <a:fillRect/>
          </a:stretch>
        </p:blipFill>
        <p:spPr>
          <a:xfrm>
            <a:off x="1046376" y="207390"/>
            <a:ext cx="10218656" cy="4864230"/>
          </a:xfrm>
          <a:prstGeom prst="rect">
            <a:avLst/>
          </a:prstGeom>
        </p:spPr>
      </p:pic>
      <p:sp>
        <p:nvSpPr>
          <p:cNvPr id="7" name="TextBox 6">
            <a:extLst>
              <a:ext uri="{FF2B5EF4-FFF2-40B4-BE49-F238E27FC236}">
                <a16:creationId xmlns:a16="http://schemas.microsoft.com/office/drawing/2014/main" id="{7149E2CC-791E-CA19-38E5-E71132705C42}"/>
              </a:ext>
            </a:extLst>
          </p:cNvPr>
          <p:cNvSpPr txBox="1"/>
          <p:nvPr/>
        </p:nvSpPr>
        <p:spPr>
          <a:xfrm>
            <a:off x="3841422" y="5570051"/>
            <a:ext cx="4703976" cy="1477328"/>
          </a:xfrm>
          <a:prstGeom prst="rect">
            <a:avLst/>
          </a:prstGeom>
          <a:noFill/>
        </p:spPr>
        <p:txBody>
          <a:bodyPr wrap="square">
            <a:spAutoFit/>
          </a:bodyPr>
          <a:lstStyle/>
          <a:p>
            <a:r>
              <a:rPr lang="en-IN" sz="1800" b="1" i="0" dirty="0">
                <a:solidFill>
                  <a:srgbClr val="000000"/>
                </a:solidFill>
                <a:effectLst/>
                <a:latin typeface="Calibri" panose="020F0502020204030204" pitchFamily="34" charset="0"/>
              </a:rPr>
              <a:t>1) </a:t>
            </a:r>
            <a:r>
              <a:rPr lang="en-IN" sz="1800" b="1" i="0" dirty="0" err="1">
                <a:solidFill>
                  <a:srgbClr val="000000"/>
                </a:solidFill>
                <a:effectLst/>
                <a:latin typeface="Calibri" panose="020F0502020204030204" pitchFamily="34" charset="0"/>
              </a:rPr>
              <a:t>Sanket</a:t>
            </a:r>
            <a:r>
              <a:rPr lang="en-IN" sz="1800" b="1" i="0" dirty="0">
                <a:solidFill>
                  <a:srgbClr val="000000"/>
                </a:solidFill>
                <a:effectLst/>
                <a:latin typeface="Calibri" panose="020F0502020204030204" pitchFamily="34" charset="0"/>
              </a:rPr>
              <a:t> Dholi                       2) Krishna Biju</a:t>
            </a:r>
            <a:endParaRPr lang="en-IN" b="0" dirty="0">
              <a:effectLst/>
            </a:endParaRPr>
          </a:p>
          <a:p>
            <a:r>
              <a:rPr lang="en-IN" b="1" dirty="0">
                <a:solidFill>
                  <a:srgbClr val="000000"/>
                </a:solidFill>
                <a:latin typeface="Calibri" panose="020F0502020204030204" pitchFamily="34" charset="0"/>
              </a:rPr>
              <a:t>3</a:t>
            </a:r>
            <a:r>
              <a:rPr lang="en-IN" sz="1800" b="1" i="0" dirty="0">
                <a:solidFill>
                  <a:srgbClr val="000000"/>
                </a:solidFill>
                <a:effectLst/>
                <a:latin typeface="Calibri" panose="020F0502020204030204" pitchFamily="34" charset="0"/>
              </a:rPr>
              <a:t>) Chandana </a:t>
            </a:r>
            <a:r>
              <a:rPr lang="en-IN" sz="1800" b="1" i="0" dirty="0" err="1">
                <a:solidFill>
                  <a:srgbClr val="000000"/>
                </a:solidFill>
                <a:effectLst/>
                <a:latin typeface="Calibri" panose="020F0502020204030204" pitchFamily="34" charset="0"/>
              </a:rPr>
              <a:t>Sonti</a:t>
            </a:r>
            <a:r>
              <a:rPr lang="en-IN" sz="1800" b="1" i="0" dirty="0">
                <a:solidFill>
                  <a:srgbClr val="000000"/>
                </a:solidFill>
                <a:effectLst/>
                <a:latin typeface="Calibri" panose="020F0502020204030204" pitchFamily="34" charset="0"/>
              </a:rPr>
              <a:t>                  4) Mahesh Rathod</a:t>
            </a:r>
            <a:endParaRPr lang="en-IN" b="0" dirty="0">
              <a:effectLst/>
            </a:endParaRPr>
          </a:p>
          <a:p>
            <a:r>
              <a:rPr lang="en-IN" sz="1800" b="1" i="0" dirty="0">
                <a:solidFill>
                  <a:srgbClr val="000000"/>
                </a:solidFill>
                <a:effectLst/>
                <a:latin typeface="Calibri" panose="020F0502020204030204" pitchFamily="34" charset="0"/>
              </a:rPr>
              <a:t>5) Kavita Sharma</a:t>
            </a:r>
            <a:endParaRPr lang="en-IN" b="0" dirty="0">
              <a:effectLst/>
            </a:endParaRPr>
          </a:p>
          <a:p>
            <a:br>
              <a:rPr lang="en-IN" dirty="0"/>
            </a:br>
            <a:endParaRPr lang="en-IN" dirty="0"/>
          </a:p>
        </p:txBody>
      </p:sp>
    </p:spTree>
    <p:extLst>
      <p:ext uri="{BB962C8B-B14F-4D97-AF65-F5344CB8AC3E}">
        <p14:creationId xmlns:p14="http://schemas.microsoft.com/office/powerpoint/2010/main" val="1740313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FCD03C-FC1F-FE84-7DC9-0CA4815D58F0}"/>
              </a:ext>
            </a:extLst>
          </p:cNvPr>
          <p:cNvSpPr txBox="1"/>
          <p:nvPr/>
        </p:nvSpPr>
        <p:spPr>
          <a:xfrm>
            <a:off x="216816" y="156882"/>
            <a:ext cx="11758367" cy="1692771"/>
          </a:xfrm>
          <a:prstGeom prst="rect">
            <a:avLst/>
          </a:prstGeom>
          <a:noFill/>
        </p:spPr>
        <p:txBody>
          <a:bodyPr wrap="square">
            <a:spAutoFit/>
          </a:bodyPr>
          <a:lstStyle/>
          <a:p>
            <a:pPr algn="ctr"/>
            <a:r>
              <a:rPr lang="en-IN" sz="3200" b="1" dirty="0">
                <a:latin typeface="Söhne"/>
              </a:rPr>
              <a:t>BUSINESS OBJECTIVE</a:t>
            </a:r>
          </a:p>
          <a:p>
            <a:endParaRPr lang="en-IN" dirty="0"/>
          </a:p>
          <a:p>
            <a:r>
              <a:rPr lang="en-IN" b="1" dirty="0">
                <a:latin typeface="Söhne"/>
              </a:rPr>
              <a:t>The document classification solution should significantly reduce the manual human effort in the HRM. It should achieve a higher level of accuracy and automation with minimal human intervention</a:t>
            </a:r>
          </a:p>
          <a:p>
            <a:endParaRPr lang="en-IN" dirty="0"/>
          </a:p>
        </p:txBody>
      </p:sp>
      <p:pic>
        <p:nvPicPr>
          <p:cNvPr id="7" name="Picture 6">
            <a:extLst>
              <a:ext uri="{FF2B5EF4-FFF2-40B4-BE49-F238E27FC236}">
                <a16:creationId xmlns:a16="http://schemas.microsoft.com/office/drawing/2014/main" id="{841F5B12-060A-CF09-CDE8-AD167AE8D042}"/>
              </a:ext>
            </a:extLst>
          </p:cNvPr>
          <p:cNvPicPr>
            <a:picLocks noChangeAspect="1"/>
          </p:cNvPicPr>
          <p:nvPr/>
        </p:nvPicPr>
        <p:blipFill>
          <a:blip r:embed="rId2"/>
          <a:stretch>
            <a:fillRect/>
          </a:stretch>
        </p:blipFill>
        <p:spPr>
          <a:xfrm>
            <a:off x="2964126" y="1619788"/>
            <a:ext cx="5830114" cy="2234398"/>
          </a:xfrm>
          <a:prstGeom prst="rect">
            <a:avLst/>
          </a:prstGeom>
        </p:spPr>
      </p:pic>
      <p:sp>
        <p:nvSpPr>
          <p:cNvPr id="9" name="TextBox 8">
            <a:extLst>
              <a:ext uri="{FF2B5EF4-FFF2-40B4-BE49-F238E27FC236}">
                <a16:creationId xmlns:a16="http://schemas.microsoft.com/office/drawing/2014/main" id="{D6893C8A-4538-F54A-F130-D8AA3BBA22FB}"/>
              </a:ext>
            </a:extLst>
          </p:cNvPr>
          <p:cNvSpPr txBox="1"/>
          <p:nvPr/>
        </p:nvSpPr>
        <p:spPr>
          <a:xfrm>
            <a:off x="386500" y="3854186"/>
            <a:ext cx="11673525" cy="2954655"/>
          </a:xfrm>
          <a:prstGeom prst="rect">
            <a:avLst/>
          </a:prstGeom>
          <a:noFill/>
        </p:spPr>
        <p:txBody>
          <a:bodyPr wrap="square">
            <a:spAutoFit/>
          </a:bodyPr>
          <a:lstStyle/>
          <a:p>
            <a:r>
              <a:rPr lang="en-IN" sz="2400" b="1" dirty="0"/>
              <a:t>Abstract:-</a:t>
            </a:r>
          </a:p>
          <a:p>
            <a:r>
              <a:rPr lang="en-IN" dirty="0"/>
              <a:t>A resume is a brief summary of your skills and experience. Companies recruiters and HR teams have a tough time scanning thousands of qualified resumes. Spending too many </a:t>
            </a:r>
            <a:r>
              <a:rPr lang="en-IN" dirty="0" err="1"/>
              <a:t>labor</a:t>
            </a:r>
            <a:r>
              <a:rPr lang="en-IN" dirty="0"/>
              <a:t> hours segregating candidates resume's manually is a waste of a company's time, money, and productivity. Recruiters, therefore, use resume classification in order to streamline the resume and applicant screening process. NLP technology allows recruiters to electronically gather, store, and organize large quantities of resumes. Once acquired, the resume data can be easily searched through and </a:t>
            </a:r>
            <a:r>
              <a:rPr lang="en-IN" dirty="0" err="1"/>
              <a:t>analyzed</a:t>
            </a:r>
            <a:r>
              <a:rPr lang="en-IN" dirty="0"/>
              <a:t>.</a:t>
            </a:r>
          </a:p>
          <a:p>
            <a:endParaRPr lang="en-IN" dirty="0"/>
          </a:p>
          <a:p>
            <a:r>
              <a:rPr lang="en-IN" dirty="0"/>
              <a:t>Resumes are an ideal example of unstructured data. Since there is no widely accepted resume layout, each resume may have its own style of formatting, different text blocks and different category titles. Building a resume classification and gathering text from it is no easy task as there are so many kinds of layouts of resumes that you could imagine</a:t>
            </a:r>
          </a:p>
        </p:txBody>
      </p:sp>
    </p:spTree>
    <p:extLst>
      <p:ext uri="{BB962C8B-B14F-4D97-AF65-F5344CB8AC3E}">
        <p14:creationId xmlns:p14="http://schemas.microsoft.com/office/powerpoint/2010/main" val="341465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8F8607-4871-C115-210A-9D31C6E31F0B}"/>
              </a:ext>
            </a:extLst>
          </p:cNvPr>
          <p:cNvSpPr txBox="1"/>
          <p:nvPr/>
        </p:nvSpPr>
        <p:spPr>
          <a:xfrm>
            <a:off x="293802" y="228123"/>
            <a:ext cx="11604395" cy="6401753"/>
          </a:xfrm>
          <a:prstGeom prst="rect">
            <a:avLst/>
          </a:prstGeom>
          <a:noFill/>
        </p:spPr>
        <p:txBody>
          <a:bodyPr wrap="square">
            <a:spAutoFit/>
          </a:bodyPr>
          <a:lstStyle/>
          <a:p>
            <a:pPr algn="ctr"/>
            <a:r>
              <a:rPr lang="en-IN" dirty="0">
                <a:latin typeface="Söhne"/>
              </a:rPr>
              <a:t>﻿</a:t>
            </a:r>
            <a:r>
              <a:rPr lang="en-IN" sz="3200" b="1" dirty="0">
                <a:latin typeface="Söhne"/>
              </a:rPr>
              <a:t>INTRODUCTION</a:t>
            </a:r>
          </a:p>
          <a:p>
            <a:r>
              <a:rPr lang="en-IN" dirty="0">
                <a:latin typeface="Söhne"/>
              </a:rPr>
              <a:t>In this project we dive into building a </a:t>
            </a:r>
            <a:r>
              <a:rPr lang="en-IN" b="1" dirty="0">
                <a:latin typeface="Söhne"/>
              </a:rPr>
              <a:t>Machine learning model </a:t>
            </a:r>
            <a:r>
              <a:rPr lang="en-IN" dirty="0">
                <a:latin typeface="Söhne"/>
              </a:rPr>
              <a:t>for Resume Classification using </a:t>
            </a:r>
            <a:r>
              <a:rPr lang="en-IN" b="1" dirty="0">
                <a:latin typeface="Söhne"/>
              </a:rPr>
              <a:t>Python</a:t>
            </a:r>
            <a:r>
              <a:rPr lang="en-IN" dirty="0">
                <a:latin typeface="Söhne"/>
              </a:rPr>
              <a:t> and </a:t>
            </a:r>
            <a:r>
              <a:rPr lang="en-IN" b="1" dirty="0">
                <a:latin typeface="Söhne"/>
              </a:rPr>
              <a:t>basic Natural language processing </a:t>
            </a:r>
            <a:r>
              <a:rPr lang="en-IN" dirty="0">
                <a:latin typeface="Söhne"/>
              </a:rPr>
              <a:t>techniques. We would be using Python's libraries to implement various </a:t>
            </a:r>
            <a:r>
              <a:rPr lang="en-IN" b="1" dirty="0">
                <a:latin typeface="Söhne"/>
              </a:rPr>
              <a:t>NLP (natural language processing)</a:t>
            </a:r>
            <a:r>
              <a:rPr lang="en-IN" dirty="0">
                <a:latin typeface="Söhne"/>
              </a:rPr>
              <a:t> techniques like </a:t>
            </a:r>
            <a:r>
              <a:rPr lang="en-IN" b="1" dirty="0">
                <a:latin typeface="Söhne"/>
              </a:rPr>
              <a:t>tokenization</a:t>
            </a:r>
            <a:r>
              <a:rPr lang="en-IN" dirty="0">
                <a:latin typeface="Söhne"/>
              </a:rPr>
              <a:t>. lemmatization, parts of speech tagging, etc.</a:t>
            </a:r>
          </a:p>
          <a:p>
            <a:endParaRPr lang="en-IN" dirty="0">
              <a:latin typeface="Söhne"/>
            </a:endParaRPr>
          </a:p>
          <a:p>
            <a:r>
              <a:rPr lang="en-IN" dirty="0">
                <a:latin typeface="Söhne"/>
              </a:rPr>
              <a:t>A resume classification technology needs to be implemented in order to make it easy for the companies to process the huge number of resumes that are received by the organizations. This technology converts an unstructured form of resume data into a structured data format. The resumes received are in the form of documents from which the data needs to be extracted first such that the text can be classified or predicted based on the requirements. A resume classification </a:t>
            </a:r>
            <a:r>
              <a:rPr lang="en-IN" dirty="0" err="1">
                <a:latin typeface="Söhne"/>
              </a:rPr>
              <a:t>analyzes</a:t>
            </a:r>
            <a:r>
              <a:rPr lang="en-IN" dirty="0">
                <a:latin typeface="Söhne"/>
              </a:rPr>
              <a:t> resume data and extracts the information into the machine readable output. It helps automatically store, organize, and </a:t>
            </a:r>
            <a:r>
              <a:rPr lang="en-IN" dirty="0" err="1">
                <a:latin typeface="Söhne"/>
              </a:rPr>
              <a:t>analyze</a:t>
            </a:r>
            <a:r>
              <a:rPr lang="en-IN" dirty="0">
                <a:latin typeface="Söhne"/>
              </a:rPr>
              <a:t> the resume data to find out the candidate for the particular job position and requirements. This thus helps the organizations eliminate the error-prone and time-consuming process of going through thousands of resumes manually and aids in improving the recruiters' efficiency.</a:t>
            </a:r>
          </a:p>
          <a:p>
            <a:endParaRPr lang="en-IN" dirty="0">
              <a:latin typeface="Söhne"/>
            </a:endParaRPr>
          </a:p>
          <a:p>
            <a:r>
              <a:rPr lang="en-IN" dirty="0">
                <a:latin typeface="Söhne"/>
              </a:rPr>
              <a:t>The basic </a:t>
            </a:r>
            <a:r>
              <a:rPr lang="en-IN" b="1" dirty="0">
                <a:latin typeface="Söhne"/>
              </a:rPr>
              <a:t>data analysis process </a:t>
            </a:r>
            <a:r>
              <a:rPr lang="en-IN" dirty="0">
                <a:latin typeface="Söhne"/>
              </a:rPr>
              <a:t>is performed such </a:t>
            </a:r>
            <a:r>
              <a:rPr lang="en-IN" b="1" dirty="0">
                <a:latin typeface="Söhne"/>
              </a:rPr>
              <a:t>as data collection, data cleaning, exploratory data analysis, data visualization, and model building</a:t>
            </a:r>
            <a:r>
              <a:rPr lang="en-IN" dirty="0">
                <a:latin typeface="Söhne"/>
              </a:rPr>
              <a:t>. The dataset consists of two columns, namely, </a:t>
            </a:r>
            <a:r>
              <a:rPr lang="en-IN" b="1" dirty="0">
                <a:latin typeface="Söhne"/>
              </a:rPr>
              <a:t>Role Applied </a:t>
            </a:r>
            <a:r>
              <a:rPr lang="en-IN" dirty="0">
                <a:latin typeface="Söhne"/>
              </a:rPr>
              <a:t>and </a:t>
            </a:r>
            <a:r>
              <a:rPr lang="en-IN" b="1" dirty="0">
                <a:latin typeface="Söhne"/>
              </a:rPr>
              <a:t>Resume</a:t>
            </a:r>
            <a:r>
              <a:rPr lang="en-IN" dirty="0">
                <a:latin typeface="Söhne"/>
              </a:rPr>
              <a:t>, where 'role applied' column is the domain field of the industry and 'resume' column consists of the text extracted from the resume document for each domain and industry.</a:t>
            </a:r>
          </a:p>
          <a:p>
            <a:endParaRPr lang="en-IN" dirty="0">
              <a:latin typeface="Söhne"/>
            </a:endParaRPr>
          </a:p>
          <a:p>
            <a:r>
              <a:rPr lang="en-IN" dirty="0">
                <a:latin typeface="Söhne"/>
              </a:rPr>
              <a:t>The aim of this project is achieved by performing the various data analytical methods and using the </a:t>
            </a:r>
            <a:r>
              <a:rPr lang="en-IN" b="1" dirty="0">
                <a:latin typeface="Söhne"/>
              </a:rPr>
              <a:t>Machine Learning models</a:t>
            </a:r>
            <a:r>
              <a:rPr lang="en-IN" dirty="0">
                <a:latin typeface="Söhne"/>
              </a:rPr>
              <a:t> and Natural Language Processing which will help in classifying the categories of the resume and building the Resume Classification Model.</a:t>
            </a:r>
          </a:p>
        </p:txBody>
      </p:sp>
    </p:spTree>
    <p:extLst>
      <p:ext uri="{BB962C8B-B14F-4D97-AF65-F5344CB8AC3E}">
        <p14:creationId xmlns:p14="http://schemas.microsoft.com/office/powerpoint/2010/main" val="266191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B538DCF-C662-6A87-A6EC-F1DC2488A7DC}"/>
              </a:ext>
            </a:extLst>
          </p:cNvPr>
          <p:cNvGraphicFramePr/>
          <p:nvPr/>
        </p:nvGraphicFramePr>
        <p:xfrm>
          <a:off x="-868820" y="116352"/>
          <a:ext cx="8128000" cy="6625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EF43049F-5F40-2927-6ED7-6BE83A50A5B1}"/>
              </a:ext>
            </a:extLst>
          </p:cNvPr>
          <p:cNvGraphicFramePr/>
          <p:nvPr/>
        </p:nvGraphicFramePr>
        <p:xfrm>
          <a:off x="4426915" y="124547"/>
          <a:ext cx="9185898" cy="6625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31840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CD2B-76CC-5533-BFEB-EAEC954118BF}"/>
              </a:ext>
            </a:extLst>
          </p:cNvPr>
          <p:cNvSpPr>
            <a:spLocks noGrp="1"/>
          </p:cNvSpPr>
          <p:nvPr>
            <p:ph type="title"/>
          </p:nvPr>
        </p:nvSpPr>
        <p:spPr>
          <a:xfrm>
            <a:off x="838200" y="122989"/>
            <a:ext cx="10515600" cy="1325563"/>
          </a:xfrm>
        </p:spPr>
        <p:txBody>
          <a:bodyPr>
            <a:normAutofit/>
          </a:bodyPr>
          <a:lstStyle/>
          <a:p>
            <a:pPr algn="ctr"/>
            <a:r>
              <a:rPr lang="en-IN" sz="3600" b="0" i="0" dirty="0">
                <a:solidFill>
                  <a:srgbClr val="0D0D0D"/>
                </a:solidFill>
                <a:effectLst/>
                <a:highlight>
                  <a:srgbClr val="FFFFFF"/>
                </a:highlight>
                <a:latin typeface="Söhne"/>
              </a:rPr>
              <a:t>Exploratory Data Analysis</a:t>
            </a:r>
            <a:endParaRPr lang="en-IN" sz="3600" dirty="0"/>
          </a:p>
        </p:txBody>
      </p:sp>
      <p:sp>
        <p:nvSpPr>
          <p:cNvPr id="3" name="Content Placeholder 2">
            <a:extLst>
              <a:ext uri="{FF2B5EF4-FFF2-40B4-BE49-F238E27FC236}">
                <a16:creationId xmlns:a16="http://schemas.microsoft.com/office/drawing/2014/main" id="{44BBF287-4BFA-0009-24CD-C813CBCC84F8}"/>
              </a:ext>
            </a:extLst>
          </p:cNvPr>
          <p:cNvSpPr>
            <a:spLocks noGrp="1"/>
          </p:cNvSpPr>
          <p:nvPr>
            <p:ph idx="1"/>
          </p:nvPr>
        </p:nvSpPr>
        <p:spPr>
          <a:xfrm>
            <a:off x="838200" y="1448552"/>
            <a:ext cx="10515600" cy="4477731"/>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Calibri" panose="020F0502020204030204" pitchFamily="34" charset="0"/>
              </a:rPr>
              <a:t>Exploratory Data Analysis (EDA) is a method used to </a:t>
            </a:r>
            <a:r>
              <a:rPr lang="en-US" sz="1800" b="0" i="0" dirty="0">
                <a:solidFill>
                  <a:srgbClr val="000000"/>
                </a:solidFill>
                <a:effectLst/>
                <a:latin typeface="Calibri" panose="020F0502020204030204" pitchFamily="34" charset="0"/>
              </a:rPr>
              <a:t>study and explore </a:t>
            </a:r>
            <a:r>
              <a:rPr lang="en-US" sz="1800" b="0" i="0" strike="noStrike" dirty="0">
                <a:solidFill>
                  <a:srgbClr val="000000"/>
                </a:solidFill>
                <a:effectLst/>
                <a:latin typeface="Calibri" panose="020F0502020204030204" pitchFamily="34" charset="0"/>
              </a:rPr>
              <a:t>datasets </a:t>
            </a:r>
            <a:r>
              <a:rPr lang="en-US" sz="1800" b="0" i="0" u="none" strike="noStrike" dirty="0">
                <a:solidFill>
                  <a:srgbClr val="000000"/>
                </a:solidFill>
                <a:effectLst/>
                <a:latin typeface="Calibri" panose="020F0502020204030204" pitchFamily="34" charset="0"/>
              </a:rPr>
              <a:t>to understand their main characteristics, discover patterns, </a:t>
            </a:r>
            <a:r>
              <a:rPr lang="en-US" sz="1800" b="0" i="0" dirty="0">
                <a:solidFill>
                  <a:srgbClr val="000000"/>
                </a:solidFill>
                <a:effectLst/>
                <a:latin typeface="Calibri" panose="020F0502020204030204" pitchFamily="34" charset="0"/>
              </a:rPr>
              <a:t>locate outliers</a:t>
            </a:r>
            <a:r>
              <a:rPr lang="en-US" sz="1800" b="0" i="0"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and identify relationships between variables. EDA is usually carried out as a preliminary step before undertaking more formal </a:t>
            </a:r>
            <a:r>
              <a:rPr lang="en-US" sz="1800" b="0" i="0" strike="noStrike" dirty="0">
                <a:solidFill>
                  <a:srgbClr val="000000"/>
                </a:solidFill>
                <a:effectLst/>
                <a:latin typeface="Calibri" panose="020F0502020204030204" pitchFamily="34" charset="0"/>
              </a:rPr>
              <a:t>statistical </a:t>
            </a:r>
            <a:r>
              <a:rPr lang="en-US" sz="1800" b="0" i="0" dirty="0">
                <a:solidFill>
                  <a:srgbClr val="000000"/>
                </a:solidFill>
                <a:effectLst/>
                <a:latin typeface="Calibri" panose="020F0502020204030204" pitchFamily="34" charset="0"/>
              </a:rPr>
              <a:t>analyses or modeling</a:t>
            </a:r>
            <a:endParaRPr lang="en-US" sz="1600" b="1" i="0" dirty="0">
              <a:solidFill>
                <a:schemeClr val="tx1">
                  <a:lumMod val="75000"/>
                  <a:lumOff val="25000"/>
                </a:schemeClr>
              </a:solidFill>
              <a:effectLst/>
              <a:highlight>
                <a:srgbClr val="FFFFFF"/>
              </a:highlight>
              <a:latin typeface="Söhne"/>
            </a:endParaRP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Visualization</a:t>
            </a:r>
            <a:r>
              <a:rPr lang="en-US" sz="1600" b="0" i="0" dirty="0">
                <a:solidFill>
                  <a:schemeClr val="tx1">
                    <a:lumMod val="75000"/>
                    <a:lumOff val="25000"/>
                  </a:schemeClr>
                </a:solidFill>
                <a:effectLst/>
                <a:highlight>
                  <a:srgbClr val="FFFFFF"/>
                </a:highlight>
                <a:latin typeface="Söhne"/>
              </a:rPr>
              <a:t>: Create visually appealing charts, graphs, and dashboards to present insights from the document classification process. For example, use bar charts to show the distribution of document categories, line charts to illustrate trends over time, and heatmaps to visualize correlations between document types.</a:t>
            </a: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Interactive Dashboards</a:t>
            </a:r>
            <a:r>
              <a:rPr lang="en-US" sz="1600" b="0" i="0" dirty="0">
                <a:solidFill>
                  <a:schemeClr val="tx1">
                    <a:lumMod val="75000"/>
                    <a:lumOff val="25000"/>
                  </a:schemeClr>
                </a:solidFill>
                <a:effectLst/>
                <a:highlight>
                  <a:srgbClr val="FFFFFF"/>
                </a:highlight>
                <a:latin typeface="Söhne"/>
              </a:rPr>
              <a:t>: Develop interactive dashboards that allow HR professionals to explore document categories, drill down into specific documents, and filter data based on various criteria. Tools like Tableau, Power BI, or </a:t>
            </a:r>
            <a:r>
              <a:rPr lang="en-US" sz="1600" b="0" i="0" dirty="0" err="1">
                <a:solidFill>
                  <a:schemeClr val="tx1">
                    <a:lumMod val="75000"/>
                    <a:lumOff val="25000"/>
                  </a:schemeClr>
                </a:solidFill>
                <a:effectLst/>
                <a:highlight>
                  <a:srgbClr val="FFFFFF"/>
                </a:highlight>
                <a:latin typeface="Söhne"/>
              </a:rPr>
              <a:t>Plotly</a:t>
            </a:r>
            <a:r>
              <a:rPr lang="en-US" sz="1600" b="0" i="0" dirty="0">
                <a:solidFill>
                  <a:schemeClr val="tx1">
                    <a:lumMod val="75000"/>
                    <a:lumOff val="25000"/>
                  </a:schemeClr>
                </a:solidFill>
                <a:effectLst/>
                <a:highlight>
                  <a:srgbClr val="FFFFFF"/>
                </a:highlight>
                <a:latin typeface="Söhne"/>
              </a:rPr>
              <a:t> Dash can be used for building such dashboards.</a:t>
            </a: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Text Analytics</a:t>
            </a:r>
            <a:r>
              <a:rPr lang="en-US" sz="1600" b="0" i="0" dirty="0">
                <a:solidFill>
                  <a:schemeClr val="tx1">
                    <a:lumMod val="75000"/>
                    <a:lumOff val="25000"/>
                  </a:schemeClr>
                </a:solidFill>
                <a:effectLst/>
                <a:highlight>
                  <a:srgbClr val="FFFFFF"/>
                </a:highlight>
                <a:latin typeface="Söhne"/>
              </a:rPr>
              <a:t>: Conduct text analytics to extract key information from HR documents and present it in a structured format. This could include identifying frequently occurring terms, sentiment analysis of employee feedback, or topic modeling to uncover common themes within documents.</a:t>
            </a: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Category Distribution</a:t>
            </a:r>
            <a:r>
              <a:rPr lang="en-US" sz="1600" b="0" i="0" dirty="0">
                <a:solidFill>
                  <a:schemeClr val="tx1">
                    <a:lumMod val="75000"/>
                    <a:lumOff val="25000"/>
                  </a:schemeClr>
                </a:solidFill>
                <a:effectLst/>
                <a:highlight>
                  <a:srgbClr val="FFFFFF"/>
                </a:highlight>
                <a:latin typeface="Söhne"/>
              </a:rPr>
              <a:t>: A bar chart showcasing the distribution of document categories, allowing HR professionals to quickly identify the most prevalent types of documents.</a:t>
            </a: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Trend Analysis</a:t>
            </a:r>
            <a:r>
              <a:rPr lang="en-US" sz="1600" b="0" i="0" dirty="0">
                <a:solidFill>
                  <a:schemeClr val="tx1">
                    <a:lumMod val="75000"/>
                    <a:lumOff val="25000"/>
                  </a:schemeClr>
                </a:solidFill>
                <a:effectLst/>
                <a:highlight>
                  <a:srgbClr val="FFFFFF"/>
                </a:highlight>
                <a:latin typeface="Söhne"/>
              </a:rPr>
              <a:t>: A line chart depicting the trend in document submissions over time, highlighting any seasonal patterns or spikes in activity.</a:t>
            </a:r>
          </a:p>
          <a:p>
            <a:pPr algn="l">
              <a:buFont typeface="Arial" panose="020B0604020202020204" pitchFamily="34" charset="0"/>
              <a:buChar char="•"/>
            </a:pPr>
            <a:r>
              <a:rPr lang="en-US" sz="1600" b="1" i="0" dirty="0">
                <a:solidFill>
                  <a:schemeClr val="tx1">
                    <a:lumMod val="75000"/>
                    <a:lumOff val="25000"/>
                  </a:schemeClr>
                </a:solidFill>
                <a:effectLst/>
                <a:highlight>
                  <a:srgbClr val="FFFFFF"/>
                </a:highlight>
                <a:latin typeface="Söhne"/>
              </a:rPr>
              <a:t>Text Analysis Insights</a:t>
            </a:r>
            <a:r>
              <a:rPr lang="en-US" sz="1600" b="0" i="0" dirty="0">
                <a:solidFill>
                  <a:schemeClr val="tx1">
                    <a:lumMod val="75000"/>
                    <a:lumOff val="25000"/>
                  </a:schemeClr>
                </a:solidFill>
                <a:effectLst/>
                <a:highlight>
                  <a:srgbClr val="FFFFFF"/>
                </a:highlight>
                <a:latin typeface="Söhne"/>
              </a:rPr>
              <a:t>: Text clouds or word frequency charts displaying the most common terms or phrases within each document category, offering insights into the content of HR documents.</a:t>
            </a:r>
          </a:p>
          <a:p>
            <a:pPr marL="0" indent="0" algn="l">
              <a:buNone/>
            </a:pPr>
            <a:endParaRPr lang="en-US" sz="16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285258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5D6C8D-58F8-2C00-D82C-AA8E352A5457}"/>
              </a:ext>
            </a:extLst>
          </p:cNvPr>
          <p:cNvSpPr>
            <a:spLocks noGrp="1"/>
          </p:cNvSpPr>
          <p:nvPr>
            <p:ph type="title"/>
          </p:nvPr>
        </p:nvSpPr>
        <p:spPr>
          <a:xfrm>
            <a:off x="838200" y="994391"/>
            <a:ext cx="10515600" cy="1561997"/>
          </a:xfrm>
        </p:spPr>
        <p:txBody>
          <a:bodyPr>
            <a:normAutofit/>
          </a:bodyPr>
          <a:lstStyle/>
          <a:p>
            <a:r>
              <a:rPr lang="en-IN" sz="1600" dirty="0">
                <a:latin typeface="+mn-lt"/>
                <a:ea typeface="+mn-ea"/>
                <a:cs typeface="+mn-cs"/>
              </a:rPr>
              <a:t>Model building involves choosing an appropriate algorithm or modelling technique that is suitable for the specific problem and dataset. The choice of the model depends on various factors such as the type of task (classification , regression, clustering, etc.), the nature of the data, the size of the dataset, and the desired interpretability or accuracy of the model.</a:t>
            </a:r>
            <a:br>
              <a:rPr lang="en-IN" sz="1600" dirty="0">
                <a:latin typeface="+mn-lt"/>
                <a:ea typeface="+mn-ea"/>
                <a:cs typeface="+mn-cs"/>
              </a:rPr>
            </a:br>
            <a:r>
              <a:rPr lang="en-IN" sz="1600" dirty="0">
                <a:latin typeface="+mn-lt"/>
                <a:ea typeface="+mn-ea"/>
                <a:cs typeface="+mn-cs"/>
              </a:rPr>
              <a:t>In this project we have tried using these models</a:t>
            </a:r>
            <a:br>
              <a:rPr lang="en-IN" sz="1600" dirty="0"/>
            </a:br>
            <a:endParaRPr lang="en-IN" sz="1600" b="1" dirty="0"/>
          </a:p>
        </p:txBody>
      </p:sp>
      <p:sp>
        <p:nvSpPr>
          <p:cNvPr id="5" name="Content Placeholder 4">
            <a:extLst>
              <a:ext uri="{FF2B5EF4-FFF2-40B4-BE49-F238E27FC236}">
                <a16:creationId xmlns:a16="http://schemas.microsoft.com/office/drawing/2014/main" id="{EA429C2F-083D-C7C4-459D-6C57E452A904}"/>
              </a:ext>
            </a:extLst>
          </p:cNvPr>
          <p:cNvSpPr>
            <a:spLocks noGrp="1"/>
          </p:cNvSpPr>
          <p:nvPr>
            <p:ph idx="1"/>
          </p:nvPr>
        </p:nvSpPr>
        <p:spPr>
          <a:xfrm>
            <a:off x="838200" y="2094270"/>
            <a:ext cx="10515600" cy="4485815"/>
          </a:xfrm>
        </p:spPr>
        <p:txBody>
          <a:bodyPr>
            <a:normAutofit lnSpcReduction="10000"/>
          </a:bodyPr>
          <a:lstStyle/>
          <a:p>
            <a:r>
              <a:rPr lang="en-IN" sz="1800" dirty="0"/>
              <a:t>SVM: </a:t>
            </a:r>
            <a:r>
              <a:rPr lang="en-IN" sz="1600" dirty="0"/>
              <a:t>A support vector machine (SVM) is a type of supervised learning algorithm used to solve classification and regression tasks; SVM’s are particularly good at solving binary classification problems, which require classifying the elements of a data set into two groups. </a:t>
            </a:r>
          </a:p>
          <a:p>
            <a:r>
              <a:rPr lang="en-IN" sz="1800" dirty="0"/>
              <a:t>AdaBoost: </a:t>
            </a:r>
            <a:r>
              <a:rPr lang="en-IN" sz="1600" dirty="0"/>
              <a:t>AdaBoost, short for Adaptive Boosting, is an ensemble machine learning algorithm that can be used in a wide variety of classification and regression tasks. It is a supervised learning algorithm that is used to classify data by combining multiple weak or base learners (e.g., decision trees) into a strong learner.</a:t>
            </a:r>
          </a:p>
          <a:p>
            <a:r>
              <a:rPr lang="en-IN" sz="1800" dirty="0"/>
              <a:t>Bagging: </a:t>
            </a:r>
            <a:r>
              <a:rPr lang="en-IN" sz="1600" dirty="0"/>
              <a:t>Bagging, also known as ensemble learning method that is commonly used to reduce variance within a noisy data set. In bagging, a random sample of data in a training set is selected with replacement meaning that the individual data points can be chosen more than once.</a:t>
            </a:r>
          </a:p>
          <a:p>
            <a:r>
              <a:rPr lang="en-IN" sz="1800" dirty="0"/>
              <a:t>Decision Tree:</a:t>
            </a:r>
            <a:r>
              <a:rPr lang="en-IN" sz="1600" dirty="0"/>
              <a:t> A decision tree is a tree-like model that acts as a decision support tool, visually displaying decisions and their potential outcomes, consequences, and costs. From there, the “branches” can easily be evaluated and compared in order to select the best courses of action.  </a:t>
            </a:r>
          </a:p>
          <a:p>
            <a:r>
              <a:rPr lang="en-IN" sz="1800" dirty="0"/>
              <a:t>Gradient Boosting: </a:t>
            </a:r>
            <a:r>
              <a:rPr lang="en-IN" sz="1600" dirty="0"/>
              <a:t>Gradient boosting is a popular boosting algorithm in machine learning used for classification and regression tasks. Boosting is one kind of ensemble Learning method which trains the model sequentially and each new model. It combines several weak learners into strong learners. </a:t>
            </a:r>
          </a:p>
          <a:p>
            <a:r>
              <a:rPr lang="en-IN" sz="1800" dirty="0"/>
              <a:t>Navie Bayes: </a:t>
            </a:r>
            <a:r>
              <a:rPr lang="en-IN" sz="1600" dirty="0"/>
              <a:t>Navie bayes algorithms are often used in sentiment analysis, spam filtering, recommendation systems, etc. They are quick and easy to implement but their biggest disadvantage is that the requirement of predictors to be independent. </a:t>
            </a:r>
            <a:endParaRPr lang="en-IN" sz="1800" dirty="0"/>
          </a:p>
        </p:txBody>
      </p:sp>
      <p:sp>
        <p:nvSpPr>
          <p:cNvPr id="2" name="TextBox 1">
            <a:extLst>
              <a:ext uri="{FF2B5EF4-FFF2-40B4-BE49-F238E27FC236}">
                <a16:creationId xmlns:a16="http://schemas.microsoft.com/office/drawing/2014/main" id="{7124E678-4D88-A59A-304A-DD711A68BA55}"/>
              </a:ext>
            </a:extLst>
          </p:cNvPr>
          <p:cNvSpPr txBox="1"/>
          <p:nvPr/>
        </p:nvSpPr>
        <p:spPr>
          <a:xfrm>
            <a:off x="4055806" y="422787"/>
            <a:ext cx="4080387" cy="584775"/>
          </a:xfrm>
          <a:prstGeom prst="rect">
            <a:avLst/>
          </a:prstGeom>
          <a:noFill/>
        </p:spPr>
        <p:txBody>
          <a:bodyPr wrap="square" rtlCol="0">
            <a:spAutoFit/>
          </a:bodyPr>
          <a:lstStyle/>
          <a:p>
            <a:pPr algn="ctr"/>
            <a:r>
              <a:rPr lang="en-US" sz="3200" b="1" dirty="0"/>
              <a:t>Model Building</a:t>
            </a:r>
          </a:p>
        </p:txBody>
      </p:sp>
    </p:spTree>
    <p:extLst>
      <p:ext uri="{BB962C8B-B14F-4D97-AF65-F5344CB8AC3E}">
        <p14:creationId xmlns:p14="http://schemas.microsoft.com/office/powerpoint/2010/main" val="42077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88E3-59F1-8B72-3531-0990AE3026F9}"/>
              </a:ext>
            </a:extLst>
          </p:cNvPr>
          <p:cNvSpPr>
            <a:spLocks noGrp="1"/>
          </p:cNvSpPr>
          <p:nvPr>
            <p:ph type="title"/>
          </p:nvPr>
        </p:nvSpPr>
        <p:spPr/>
        <p:txBody>
          <a:bodyPr>
            <a:normAutofit/>
          </a:bodyPr>
          <a:lstStyle/>
          <a:p>
            <a:pPr algn="ctr"/>
            <a:r>
              <a:rPr lang="en-US" sz="3600" dirty="0" err="1"/>
              <a:t>Takeways</a:t>
            </a:r>
            <a:endParaRPr lang="en-US" sz="3600" dirty="0"/>
          </a:p>
        </p:txBody>
      </p:sp>
      <p:sp>
        <p:nvSpPr>
          <p:cNvPr id="3" name="Content Placeholder 2">
            <a:extLst>
              <a:ext uri="{FF2B5EF4-FFF2-40B4-BE49-F238E27FC236}">
                <a16:creationId xmlns:a16="http://schemas.microsoft.com/office/drawing/2014/main" id="{6836551A-37AB-2187-675C-25EC45F7DB11}"/>
              </a:ext>
            </a:extLst>
          </p:cNvPr>
          <p:cNvSpPr>
            <a:spLocks noGrp="1"/>
          </p:cNvSpPr>
          <p:nvPr>
            <p:ph idx="1"/>
          </p:nvPr>
        </p:nvSpPr>
        <p:spPr/>
        <p:txBody>
          <a:bodyPr>
            <a:normAutofit/>
          </a:bodyPr>
          <a:lstStyle/>
          <a:p>
            <a:r>
              <a:rPr lang="en-US" sz="2400" dirty="0"/>
              <a:t>Learned to handle data</a:t>
            </a:r>
          </a:p>
          <a:p>
            <a:r>
              <a:rPr lang="en-US" sz="2400" dirty="0"/>
              <a:t>Made text preprocessing automatic</a:t>
            </a:r>
          </a:p>
          <a:p>
            <a:r>
              <a:rPr lang="en-US" sz="2400" dirty="0"/>
              <a:t>Got better at visualizing data</a:t>
            </a:r>
          </a:p>
          <a:p>
            <a:r>
              <a:rPr lang="en-US" sz="2400" dirty="0"/>
              <a:t>Used vectorization methods</a:t>
            </a:r>
          </a:p>
          <a:p>
            <a:r>
              <a:rPr lang="en-US" sz="2400" dirty="0"/>
              <a:t>Tried different models</a:t>
            </a:r>
          </a:p>
          <a:p>
            <a:r>
              <a:rPr lang="en-US" sz="2400" dirty="0"/>
              <a:t>Worked well in a team and learned about deployment</a:t>
            </a:r>
          </a:p>
        </p:txBody>
      </p:sp>
    </p:spTree>
    <p:extLst>
      <p:ext uri="{BB962C8B-B14F-4D97-AF65-F5344CB8AC3E}">
        <p14:creationId xmlns:p14="http://schemas.microsoft.com/office/powerpoint/2010/main" val="353681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ployment">
            <a:hlinkClick r:id="" action="ppaction://media"/>
            <a:extLst>
              <a:ext uri="{FF2B5EF4-FFF2-40B4-BE49-F238E27FC236}">
                <a16:creationId xmlns:a16="http://schemas.microsoft.com/office/drawing/2014/main" id="{4448E264-A88C-EB26-814D-893F1F69DC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41927"/>
            <a:ext cx="12191999" cy="6895910"/>
          </a:xfrm>
        </p:spPr>
      </p:pic>
    </p:spTree>
    <p:extLst>
      <p:ext uri="{BB962C8B-B14F-4D97-AF65-F5344CB8AC3E}">
        <p14:creationId xmlns:p14="http://schemas.microsoft.com/office/powerpoint/2010/main" val="13419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9604-E570-575C-1A7A-734921B55FFA}"/>
              </a:ext>
            </a:extLst>
          </p:cNvPr>
          <p:cNvSpPr>
            <a:spLocks noGrp="1"/>
          </p:cNvSpPr>
          <p:nvPr>
            <p:ph type="title"/>
          </p:nvPr>
        </p:nvSpPr>
        <p:spPr/>
        <p:txBody>
          <a:bodyPr>
            <a:normAutofit/>
          </a:bodyPr>
          <a:lstStyle/>
          <a:p>
            <a:pPr algn="ctr"/>
            <a:r>
              <a:rPr lang="en-US" sz="4000" b="1" dirty="0"/>
              <a:t>Thank You</a:t>
            </a:r>
          </a:p>
        </p:txBody>
      </p:sp>
    </p:spTree>
    <p:extLst>
      <p:ext uri="{BB962C8B-B14F-4D97-AF65-F5344CB8AC3E}">
        <p14:creationId xmlns:p14="http://schemas.microsoft.com/office/powerpoint/2010/main" val="4080376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1513</Words>
  <Application>Microsoft Office PowerPoint</Application>
  <PresentationFormat>Widescreen</PresentationFormat>
  <Paragraphs>51</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Exploratory Data Analysis</vt:lpstr>
      <vt:lpstr>Model building involves choosing an appropriate algorithm or modelling technique that is suitable for the specific problem and dataset. The choice of the model depends on various factors such as the type of task (classification , regression, clustering, etc.), the nature of the data, the size of the dataset, and the desired interpretability or accuracy of the model. In this project we have tried using these models </vt:lpstr>
      <vt:lpstr>Takeways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BUILDING: Model building involves choosing an appropriate algorithm or modelling technique that is suitable for the specific problem and dataset. The choice of the model depends on various factors such as the type of task (classification , regression, clustering, etc.), the nature of the data, the size of the dataset, and the desired interpretability or accuracy of the model. In this project we have tried using these models</dc:title>
  <dc:creator>mahesh rathod</dc:creator>
  <cp:lastModifiedBy>mahesh rathod</cp:lastModifiedBy>
  <cp:revision>6</cp:revision>
  <dcterms:created xsi:type="dcterms:W3CDTF">2024-05-14T11:09:05Z</dcterms:created>
  <dcterms:modified xsi:type="dcterms:W3CDTF">2024-05-15T17:10:50Z</dcterms:modified>
</cp:coreProperties>
</file>